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7"/>
  </p:notesMasterIdLst>
  <p:sldIdLst>
    <p:sldId id="256" r:id="rId2"/>
    <p:sldId id="257" r:id="rId3"/>
    <p:sldId id="270" r:id="rId4"/>
    <p:sldId id="273" r:id="rId5"/>
    <p:sldId id="258" r:id="rId6"/>
    <p:sldId id="259" r:id="rId7"/>
    <p:sldId id="261" r:id="rId8"/>
    <p:sldId id="262" r:id="rId9"/>
    <p:sldId id="264" r:id="rId10"/>
    <p:sldId id="265" r:id="rId11"/>
    <p:sldId id="274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85" d="100"/>
          <a:sy n="85" d="100"/>
        </p:scale>
        <p:origin x="10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B830AA-C60E-4A0B-A38E-57502F52608C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8103525F-3C2B-4CC6-9D93-B7FB958542EF}">
      <dgm:prSet phldrT="[Text]"/>
      <dgm:spPr/>
      <dgm:t>
        <a:bodyPr/>
        <a:lstStyle/>
        <a:p>
          <a:r>
            <a:rPr lang="en-CA" dirty="0"/>
            <a:t>Claim – point of view you want to prove </a:t>
          </a:r>
        </a:p>
      </dgm:t>
    </dgm:pt>
    <dgm:pt modelId="{9A837358-8FC2-44C8-B3AC-FFB5243AEF2E}" type="parTrans" cxnId="{5F826A5E-40B3-4B88-9C3E-9491DE406071}">
      <dgm:prSet/>
      <dgm:spPr/>
      <dgm:t>
        <a:bodyPr/>
        <a:lstStyle/>
        <a:p>
          <a:endParaRPr lang="en-CA"/>
        </a:p>
      </dgm:t>
    </dgm:pt>
    <dgm:pt modelId="{531BB3F7-AF3D-47B9-98A8-563F627C0A61}" type="sibTrans" cxnId="{5F826A5E-40B3-4B88-9C3E-9491DE406071}">
      <dgm:prSet/>
      <dgm:spPr/>
      <dgm:t>
        <a:bodyPr/>
        <a:lstStyle/>
        <a:p>
          <a:endParaRPr lang="en-CA"/>
        </a:p>
      </dgm:t>
    </dgm:pt>
    <dgm:pt modelId="{EDDCFA64-938F-4C4D-A04C-E4D67D922BA5}">
      <dgm:prSet phldrT="[Text]"/>
      <dgm:spPr/>
      <dgm:t>
        <a:bodyPr/>
        <a:lstStyle/>
        <a:p>
          <a:r>
            <a:rPr lang="en-CA" dirty="0"/>
            <a:t>Data (“grounds”) – hard evidence backing up your claim</a:t>
          </a:r>
        </a:p>
        <a:p>
          <a:endParaRPr lang="en-CA" dirty="0"/>
        </a:p>
      </dgm:t>
    </dgm:pt>
    <dgm:pt modelId="{79E796C6-F9F5-4FB3-ABB2-F7048425A87C}" type="parTrans" cxnId="{D5EF59DB-D5B7-49E3-B172-2797966E81F2}">
      <dgm:prSet/>
      <dgm:spPr/>
      <dgm:t>
        <a:bodyPr/>
        <a:lstStyle/>
        <a:p>
          <a:endParaRPr lang="en-CA"/>
        </a:p>
      </dgm:t>
    </dgm:pt>
    <dgm:pt modelId="{E2E5EEB1-7739-4C7C-9758-E141B77A8078}" type="sibTrans" cxnId="{D5EF59DB-D5B7-49E3-B172-2797966E81F2}">
      <dgm:prSet/>
      <dgm:spPr/>
      <dgm:t>
        <a:bodyPr/>
        <a:lstStyle/>
        <a:p>
          <a:endParaRPr lang="en-CA"/>
        </a:p>
      </dgm:t>
    </dgm:pt>
    <dgm:pt modelId="{50E326ED-2158-417D-AAF0-46D6AE2C56EE}">
      <dgm:prSet phldrT="[Text]"/>
      <dgm:spPr/>
      <dgm:t>
        <a:bodyPr/>
        <a:lstStyle/>
        <a:p>
          <a:r>
            <a:rPr lang="en-CA" dirty="0"/>
            <a:t>Warrant – justification of the DATA</a:t>
          </a:r>
        </a:p>
      </dgm:t>
    </dgm:pt>
    <dgm:pt modelId="{7B26E497-FF88-43D4-AFB4-968B50DA5006}" type="parTrans" cxnId="{FEA4D1DD-DE50-4003-926D-392577B9E11C}">
      <dgm:prSet/>
      <dgm:spPr/>
      <dgm:t>
        <a:bodyPr/>
        <a:lstStyle/>
        <a:p>
          <a:endParaRPr lang="en-CA"/>
        </a:p>
      </dgm:t>
    </dgm:pt>
    <dgm:pt modelId="{3F8016E7-8AA2-4055-9C79-2537842102C0}" type="sibTrans" cxnId="{FEA4D1DD-DE50-4003-926D-392577B9E11C}">
      <dgm:prSet/>
      <dgm:spPr/>
      <dgm:t>
        <a:bodyPr/>
        <a:lstStyle/>
        <a:p>
          <a:endParaRPr lang="en-CA"/>
        </a:p>
      </dgm:t>
    </dgm:pt>
    <dgm:pt modelId="{36B7EB43-C853-4810-A518-A9DE04067DCD}" type="pres">
      <dgm:prSet presAssocID="{E9B830AA-C60E-4A0B-A38E-57502F52608C}" presName="outerComposite" presStyleCnt="0">
        <dgm:presLayoutVars>
          <dgm:chMax val="5"/>
          <dgm:dir/>
          <dgm:resizeHandles val="exact"/>
        </dgm:presLayoutVars>
      </dgm:prSet>
      <dgm:spPr/>
    </dgm:pt>
    <dgm:pt modelId="{DEA47D69-5169-4B04-81DA-71BD370B8CC0}" type="pres">
      <dgm:prSet presAssocID="{E9B830AA-C60E-4A0B-A38E-57502F52608C}" presName="dummyMaxCanvas" presStyleCnt="0">
        <dgm:presLayoutVars/>
      </dgm:prSet>
      <dgm:spPr/>
    </dgm:pt>
    <dgm:pt modelId="{145674ED-6C78-48A6-9DA5-6262B34902C6}" type="pres">
      <dgm:prSet presAssocID="{E9B830AA-C60E-4A0B-A38E-57502F52608C}" presName="ThreeNodes_1" presStyleLbl="node1" presStyleIdx="0" presStyleCnt="3" custLinFactNeighborX="8824" custLinFactNeighborY="-2446">
        <dgm:presLayoutVars>
          <dgm:bulletEnabled val="1"/>
        </dgm:presLayoutVars>
      </dgm:prSet>
      <dgm:spPr/>
    </dgm:pt>
    <dgm:pt modelId="{6CB4468C-2BD4-4DB2-95BD-74B90E60C5D1}" type="pres">
      <dgm:prSet presAssocID="{E9B830AA-C60E-4A0B-A38E-57502F52608C}" presName="ThreeNodes_2" presStyleLbl="node1" presStyleIdx="1" presStyleCnt="3" custLinFactNeighborX="0" custLinFactNeighborY="0">
        <dgm:presLayoutVars>
          <dgm:bulletEnabled val="1"/>
        </dgm:presLayoutVars>
      </dgm:prSet>
      <dgm:spPr/>
    </dgm:pt>
    <dgm:pt modelId="{A1B07299-21F1-4390-840C-57F8C25E6C77}" type="pres">
      <dgm:prSet presAssocID="{E9B830AA-C60E-4A0B-A38E-57502F52608C}" presName="ThreeNodes_3" presStyleLbl="node1" presStyleIdx="2" presStyleCnt="3" custLinFactNeighborX="-8824" custLinFactNeighborY="-815">
        <dgm:presLayoutVars>
          <dgm:bulletEnabled val="1"/>
        </dgm:presLayoutVars>
      </dgm:prSet>
      <dgm:spPr/>
    </dgm:pt>
    <dgm:pt modelId="{DFE4A7EB-545F-49F2-9D68-4B09E4BB5150}" type="pres">
      <dgm:prSet presAssocID="{E9B830AA-C60E-4A0B-A38E-57502F52608C}" presName="ThreeConn_1-2" presStyleLbl="fgAccFollowNode1" presStyleIdx="0" presStyleCnt="2" custAng="10800000">
        <dgm:presLayoutVars>
          <dgm:bulletEnabled val="1"/>
        </dgm:presLayoutVars>
      </dgm:prSet>
      <dgm:spPr/>
    </dgm:pt>
    <dgm:pt modelId="{A34CF0FA-E6B4-434E-BD4F-6D04B18B4575}" type="pres">
      <dgm:prSet presAssocID="{E9B830AA-C60E-4A0B-A38E-57502F52608C}" presName="ThreeConn_2-3" presStyleLbl="fgAccFollowNode1" presStyleIdx="1" presStyleCnt="2" custAng="10800000" custLinFactNeighborX="-52676">
        <dgm:presLayoutVars>
          <dgm:bulletEnabled val="1"/>
        </dgm:presLayoutVars>
      </dgm:prSet>
      <dgm:spPr/>
    </dgm:pt>
    <dgm:pt modelId="{65818E05-AF3F-4A99-886E-BBA10BA959FA}" type="pres">
      <dgm:prSet presAssocID="{E9B830AA-C60E-4A0B-A38E-57502F52608C}" presName="ThreeNodes_1_text" presStyleLbl="node1" presStyleIdx="2" presStyleCnt="3">
        <dgm:presLayoutVars>
          <dgm:bulletEnabled val="1"/>
        </dgm:presLayoutVars>
      </dgm:prSet>
      <dgm:spPr/>
    </dgm:pt>
    <dgm:pt modelId="{DCCC7BFD-D3DE-4CDC-9D00-F3D8F7674E8E}" type="pres">
      <dgm:prSet presAssocID="{E9B830AA-C60E-4A0B-A38E-57502F52608C}" presName="ThreeNodes_2_text" presStyleLbl="node1" presStyleIdx="2" presStyleCnt="3">
        <dgm:presLayoutVars>
          <dgm:bulletEnabled val="1"/>
        </dgm:presLayoutVars>
      </dgm:prSet>
      <dgm:spPr/>
    </dgm:pt>
    <dgm:pt modelId="{BCD74E89-6EBA-4345-A4EC-8ACA986BAD9D}" type="pres">
      <dgm:prSet presAssocID="{E9B830AA-C60E-4A0B-A38E-57502F52608C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581D1506-5B40-4D91-A882-4CCCE7993A44}" type="presOf" srcId="{8103525F-3C2B-4CC6-9D93-B7FB958542EF}" destId="{65818E05-AF3F-4A99-886E-BBA10BA959FA}" srcOrd="1" destOrd="0" presId="urn:microsoft.com/office/officeart/2005/8/layout/vProcess5"/>
    <dgm:cxn modelId="{9E3F5F24-1590-4923-AAA7-EFCD3DFB245E}" type="presOf" srcId="{E2E5EEB1-7739-4C7C-9758-E141B77A8078}" destId="{A34CF0FA-E6B4-434E-BD4F-6D04B18B4575}" srcOrd="0" destOrd="0" presId="urn:microsoft.com/office/officeart/2005/8/layout/vProcess5"/>
    <dgm:cxn modelId="{39683A2B-8601-4BCA-9D97-3116C489A45A}" type="presOf" srcId="{50E326ED-2158-417D-AAF0-46D6AE2C56EE}" destId="{A1B07299-21F1-4390-840C-57F8C25E6C77}" srcOrd="0" destOrd="0" presId="urn:microsoft.com/office/officeart/2005/8/layout/vProcess5"/>
    <dgm:cxn modelId="{2652D13B-5782-41B7-B6BD-B2DFF62DEA02}" type="presOf" srcId="{531BB3F7-AF3D-47B9-98A8-563F627C0A61}" destId="{DFE4A7EB-545F-49F2-9D68-4B09E4BB5150}" srcOrd="0" destOrd="0" presId="urn:microsoft.com/office/officeart/2005/8/layout/vProcess5"/>
    <dgm:cxn modelId="{5F826A5E-40B3-4B88-9C3E-9491DE406071}" srcId="{E9B830AA-C60E-4A0B-A38E-57502F52608C}" destId="{8103525F-3C2B-4CC6-9D93-B7FB958542EF}" srcOrd="0" destOrd="0" parTransId="{9A837358-8FC2-44C8-B3AC-FFB5243AEF2E}" sibTransId="{531BB3F7-AF3D-47B9-98A8-563F627C0A61}"/>
    <dgm:cxn modelId="{03F5FC60-170F-437C-A29F-6F9F447DDBEE}" type="presOf" srcId="{E9B830AA-C60E-4A0B-A38E-57502F52608C}" destId="{36B7EB43-C853-4810-A518-A9DE04067DCD}" srcOrd="0" destOrd="0" presId="urn:microsoft.com/office/officeart/2005/8/layout/vProcess5"/>
    <dgm:cxn modelId="{9EE90F86-8890-4E0E-A5A9-04175A863FCA}" type="presOf" srcId="{EDDCFA64-938F-4C4D-A04C-E4D67D922BA5}" destId="{DCCC7BFD-D3DE-4CDC-9D00-F3D8F7674E8E}" srcOrd="1" destOrd="0" presId="urn:microsoft.com/office/officeart/2005/8/layout/vProcess5"/>
    <dgm:cxn modelId="{E02FC598-7237-4194-9ABE-2193163BCE42}" type="presOf" srcId="{EDDCFA64-938F-4C4D-A04C-E4D67D922BA5}" destId="{6CB4468C-2BD4-4DB2-95BD-74B90E60C5D1}" srcOrd="0" destOrd="0" presId="urn:microsoft.com/office/officeart/2005/8/layout/vProcess5"/>
    <dgm:cxn modelId="{7371F8C7-9E08-45CA-8D81-CC1987C183C7}" type="presOf" srcId="{50E326ED-2158-417D-AAF0-46D6AE2C56EE}" destId="{BCD74E89-6EBA-4345-A4EC-8ACA986BAD9D}" srcOrd="1" destOrd="0" presId="urn:microsoft.com/office/officeart/2005/8/layout/vProcess5"/>
    <dgm:cxn modelId="{84B141CB-9CDF-49AF-8E02-FA205972B8D6}" type="presOf" srcId="{8103525F-3C2B-4CC6-9D93-B7FB958542EF}" destId="{145674ED-6C78-48A6-9DA5-6262B34902C6}" srcOrd="0" destOrd="0" presId="urn:microsoft.com/office/officeart/2005/8/layout/vProcess5"/>
    <dgm:cxn modelId="{D5EF59DB-D5B7-49E3-B172-2797966E81F2}" srcId="{E9B830AA-C60E-4A0B-A38E-57502F52608C}" destId="{EDDCFA64-938F-4C4D-A04C-E4D67D922BA5}" srcOrd="1" destOrd="0" parTransId="{79E796C6-F9F5-4FB3-ABB2-F7048425A87C}" sibTransId="{E2E5EEB1-7739-4C7C-9758-E141B77A8078}"/>
    <dgm:cxn modelId="{FEA4D1DD-DE50-4003-926D-392577B9E11C}" srcId="{E9B830AA-C60E-4A0B-A38E-57502F52608C}" destId="{50E326ED-2158-417D-AAF0-46D6AE2C56EE}" srcOrd="2" destOrd="0" parTransId="{7B26E497-FF88-43D4-AFB4-968B50DA5006}" sibTransId="{3F8016E7-8AA2-4055-9C79-2537842102C0}"/>
    <dgm:cxn modelId="{3FBC2CB5-E650-444D-A494-238AF457CF85}" type="presParOf" srcId="{36B7EB43-C853-4810-A518-A9DE04067DCD}" destId="{DEA47D69-5169-4B04-81DA-71BD370B8CC0}" srcOrd="0" destOrd="0" presId="urn:microsoft.com/office/officeart/2005/8/layout/vProcess5"/>
    <dgm:cxn modelId="{1E498929-17B5-4479-BB2A-A233A15CB8E4}" type="presParOf" srcId="{36B7EB43-C853-4810-A518-A9DE04067DCD}" destId="{145674ED-6C78-48A6-9DA5-6262B34902C6}" srcOrd="1" destOrd="0" presId="urn:microsoft.com/office/officeart/2005/8/layout/vProcess5"/>
    <dgm:cxn modelId="{08A71AF7-D08A-4D4B-9C17-20E48F7BC80A}" type="presParOf" srcId="{36B7EB43-C853-4810-A518-A9DE04067DCD}" destId="{6CB4468C-2BD4-4DB2-95BD-74B90E60C5D1}" srcOrd="2" destOrd="0" presId="urn:microsoft.com/office/officeart/2005/8/layout/vProcess5"/>
    <dgm:cxn modelId="{0C4C3DED-0C26-4AB8-8CEB-4BCD88E71978}" type="presParOf" srcId="{36B7EB43-C853-4810-A518-A9DE04067DCD}" destId="{A1B07299-21F1-4390-840C-57F8C25E6C77}" srcOrd="3" destOrd="0" presId="urn:microsoft.com/office/officeart/2005/8/layout/vProcess5"/>
    <dgm:cxn modelId="{65524D20-3EAE-48E8-B582-EC50883F654E}" type="presParOf" srcId="{36B7EB43-C853-4810-A518-A9DE04067DCD}" destId="{DFE4A7EB-545F-49F2-9D68-4B09E4BB5150}" srcOrd="4" destOrd="0" presId="urn:microsoft.com/office/officeart/2005/8/layout/vProcess5"/>
    <dgm:cxn modelId="{B4851474-1C3E-48AD-A2F9-9A9D0CE47DFD}" type="presParOf" srcId="{36B7EB43-C853-4810-A518-A9DE04067DCD}" destId="{A34CF0FA-E6B4-434E-BD4F-6D04B18B4575}" srcOrd="5" destOrd="0" presId="urn:microsoft.com/office/officeart/2005/8/layout/vProcess5"/>
    <dgm:cxn modelId="{F5E83B68-3617-4CA1-86CC-FF67C08E777E}" type="presParOf" srcId="{36B7EB43-C853-4810-A518-A9DE04067DCD}" destId="{65818E05-AF3F-4A99-886E-BBA10BA959FA}" srcOrd="6" destOrd="0" presId="urn:microsoft.com/office/officeart/2005/8/layout/vProcess5"/>
    <dgm:cxn modelId="{B41D1039-8E40-4066-B309-DDDC4AF1157A}" type="presParOf" srcId="{36B7EB43-C853-4810-A518-A9DE04067DCD}" destId="{DCCC7BFD-D3DE-4CDC-9D00-F3D8F7674E8E}" srcOrd="7" destOrd="0" presId="urn:microsoft.com/office/officeart/2005/8/layout/vProcess5"/>
    <dgm:cxn modelId="{1F5AF0CF-2288-4B53-820D-6E03544F9B4D}" type="presParOf" srcId="{36B7EB43-C853-4810-A518-A9DE04067DCD}" destId="{BCD74E89-6EBA-4345-A4EC-8ACA986BAD9D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EACAF54-84A6-4817-B7BB-D8F37831DE37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36EBBA2E-BEA0-491A-BE51-3F4587854C62}">
      <dgm:prSet phldrT="[Text]" custT="1"/>
      <dgm:spPr/>
      <dgm:t>
        <a:bodyPr/>
        <a:lstStyle/>
        <a:p>
          <a:r>
            <a:rPr lang="en-CA" sz="1800" b="1" dirty="0"/>
            <a:t>TOPIC SENTENCE</a:t>
          </a:r>
        </a:p>
        <a:p>
          <a:r>
            <a:rPr lang="en-CA" sz="1800" dirty="0"/>
            <a:t>-Direct Approach: Clearly states the </a:t>
          </a:r>
          <a:r>
            <a:rPr lang="en-CA" sz="1800" u="sng" dirty="0"/>
            <a:t>CLAIM</a:t>
          </a:r>
        </a:p>
        <a:p>
          <a:r>
            <a:rPr lang="en-CA" sz="1800" u="sng" dirty="0"/>
            <a:t>-</a:t>
          </a:r>
          <a:r>
            <a:rPr lang="en-CA" sz="1800" u="none" dirty="0"/>
            <a:t>Indirect approach: Introduces the specific topic, but does not reveal the claim</a:t>
          </a:r>
        </a:p>
      </dgm:t>
    </dgm:pt>
    <dgm:pt modelId="{AB8AEABE-1CB0-4450-92FA-25C958BCE9F7}" type="parTrans" cxnId="{316FD388-E39F-466E-880D-FA05EE089B14}">
      <dgm:prSet/>
      <dgm:spPr/>
      <dgm:t>
        <a:bodyPr/>
        <a:lstStyle/>
        <a:p>
          <a:endParaRPr lang="en-CA"/>
        </a:p>
      </dgm:t>
    </dgm:pt>
    <dgm:pt modelId="{38664C84-CA88-4CDD-B232-EE2EF9FAA278}" type="sibTrans" cxnId="{316FD388-E39F-466E-880D-FA05EE089B14}">
      <dgm:prSet/>
      <dgm:spPr/>
      <dgm:t>
        <a:bodyPr/>
        <a:lstStyle/>
        <a:p>
          <a:endParaRPr lang="en-CA"/>
        </a:p>
      </dgm:t>
    </dgm:pt>
    <dgm:pt modelId="{710029DA-6739-4910-A850-4384C334B78E}">
      <dgm:prSet phldrT="[Text]" custT="1"/>
      <dgm:spPr>
        <a:solidFill>
          <a:srgbClr val="92D050"/>
        </a:solidFill>
        <a:scene3d>
          <a:camera prst="orthographicFront"/>
          <a:lightRig rig="threePt" dir="t"/>
        </a:scene3d>
        <a:sp3d>
          <a:bevelB w="6350"/>
        </a:sp3d>
      </dgm:spPr>
      <dgm:t>
        <a:bodyPr/>
        <a:lstStyle/>
        <a:p>
          <a:r>
            <a:rPr lang="en-CA" sz="1800" b="1" dirty="0">
              <a:solidFill>
                <a:schemeClr val="tx1"/>
              </a:solidFill>
            </a:rPr>
            <a:t>DATA (“Grounds”)</a:t>
          </a:r>
        </a:p>
        <a:p>
          <a:r>
            <a:rPr lang="en-CA" sz="1800" b="0" dirty="0">
              <a:solidFill>
                <a:schemeClr val="tx1"/>
              </a:solidFill>
            </a:rPr>
            <a:t>-Supports the </a:t>
          </a:r>
          <a:r>
            <a:rPr lang="en-CA" sz="1800" b="0" u="sng" dirty="0">
              <a:solidFill>
                <a:schemeClr val="tx1"/>
              </a:solidFill>
            </a:rPr>
            <a:t>CLAIM</a:t>
          </a:r>
        </a:p>
        <a:p>
          <a:r>
            <a:rPr lang="en-CA" sz="1800" b="0" dirty="0">
              <a:solidFill>
                <a:schemeClr val="tx1"/>
              </a:solidFill>
            </a:rPr>
            <a:t>-Statistics, scientific study, survey, facts, hard evidence</a:t>
          </a:r>
        </a:p>
      </dgm:t>
    </dgm:pt>
    <dgm:pt modelId="{FF58EC92-47F3-4F53-9BE8-7FF25305387F}" type="parTrans" cxnId="{B20573B4-4DB3-4FD7-B31A-5511AF12EA3A}">
      <dgm:prSet/>
      <dgm:spPr/>
      <dgm:t>
        <a:bodyPr/>
        <a:lstStyle/>
        <a:p>
          <a:endParaRPr lang="en-CA"/>
        </a:p>
      </dgm:t>
    </dgm:pt>
    <dgm:pt modelId="{197DAAB5-7E15-4992-8C2E-B954E2C3D038}" type="sibTrans" cxnId="{B20573B4-4DB3-4FD7-B31A-5511AF12EA3A}">
      <dgm:prSet/>
      <dgm:spPr/>
      <dgm:t>
        <a:bodyPr/>
        <a:lstStyle/>
        <a:p>
          <a:endParaRPr lang="en-CA"/>
        </a:p>
      </dgm:t>
    </dgm:pt>
    <dgm:pt modelId="{B9276A48-3744-46C9-ACBB-19D9DC0301C0}">
      <dgm:prSet phldrT="[Text]" custT="1"/>
      <dgm:spPr>
        <a:solidFill>
          <a:srgbClr val="00B0F0"/>
        </a:solidFill>
      </dgm:spPr>
      <dgm:t>
        <a:bodyPr/>
        <a:lstStyle/>
        <a:p>
          <a:r>
            <a:rPr lang="en-CA" sz="1800" b="1" dirty="0">
              <a:solidFill>
                <a:schemeClr val="tx1"/>
              </a:solidFill>
            </a:rPr>
            <a:t>WARRANT</a:t>
          </a:r>
        </a:p>
        <a:p>
          <a:r>
            <a:rPr lang="en-CA" sz="1800" b="0" dirty="0">
              <a:solidFill>
                <a:schemeClr val="tx1"/>
              </a:solidFill>
            </a:rPr>
            <a:t>-Supports the </a:t>
          </a:r>
          <a:r>
            <a:rPr lang="en-CA" sz="1800" b="0" u="sng" dirty="0">
              <a:solidFill>
                <a:schemeClr val="tx1"/>
              </a:solidFill>
            </a:rPr>
            <a:t>DATA</a:t>
          </a:r>
          <a:r>
            <a:rPr lang="en-CA" sz="1800" b="0" u="none" dirty="0">
              <a:solidFill>
                <a:schemeClr val="tx1"/>
              </a:solidFill>
            </a:rPr>
            <a:t> by demonstrating relevance, interpretation, application, and/or reliability</a:t>
          </a:r>
        </a:p>
        <a:p>
          <a:r>
            <a:rPr lang="en-CA" sz="1800" b="0" u="none" dirty="0">
              <a:solidFill>
                <a:schemeClr val="tx1"/>
              </a:solidFill>
            </a:rPr>
            <a:t>-  Pathos, and/or Ethos</a:t>
          </a:r>
        </a:p>
      </dgm:t>
    </dgm:pt>
    <dgm:pt modelId="{02C43C4F-0D3F-495A-9E75-7B9A70E5EB78}" type="parTrans" cxnId="{5B63CBB9-1D6A-4433-9F20-34D816BE64E4}">
      <dgm:prSet/>
      <dgm:spPr/>
      <dgm:t>
        <a:bodyPr/>
        <a:lstStyle/>
        <a:p>
          <a:endParaRPr lang="en-CA"/>
        </a:p>
      </dgm:t>
    </dgm:pt>
    <dgm:pt modelId="{99558233-1C01-498A-AF49-981DF72E3171}" type="sibTrans" cxnId="{5B63CBB9-1D6A-4433-9F20-34D816BE64E4}">
      <dgm:prSet/>
      <dgm:spPr/>
      <dgm:t>
        <a:bodyPr/>
        <a:lstStyle/>
        <a:p>
          <a:endParaRPr lang="en-CA"/>
        </a:p>
      </dgm:t>
    </dgm:pt>
    <dgm:pt modelId="{719FFEB0-85CC-462A-AE1E-B866BABF82EF}">
      <dgm:prSet custT="1"/>
      <dgm:spPr>
        <a:solidFill>
          <a:srgbClr val="FFC000"/>
        </a:solidFill>
      </dgm:spPr>
      <dgm:t>
        <a:bodyPr/>
        <a:lstStyle/>
        <a:p>
          <a:r>
            <a:rPr lang="en-CA" sz="1800" b="1" dirty="0">
              <a:solidFill>
                <a:schemeClr val="tx1"/>
              </a:solidFill>
            </a:rPr>
            <a:t>CONCLUDING SENTENCE </a:t>
          </a:r>
          <a:r>
            <a:rPr lang="en-CA" sz="1800" b="0" dirty="0">
              <a:solidFill>
                <a:schemeClr val="tx1"/>
              </a:solidFill>
            </a:rPr>
            <a:t>-Closes the paragraph by restating the </a:t>
          </a:r>
          <a:r>
            <a:rPr lang="en-CA" sz="1800" b="0" u="sng" dirty="0">
              <a:solidFill>
                <a:schemeClr val="tx1"/>
              </a:solidFill>
            </a:rPr>
            <a:t>CLAIM</a:t>
          </a:r>
          <a:r>
            <a:rPr lang="en-CA" sz="1800" b="0" u="none" dirty="0">
              <a:solidFill>
                <a:schemeClr val="tx1"/>
              </a:solidFill>
            </a:rPr>
            <a:t> and/or tying it to the overall thesis</a:t>
          </a:r>
          <a:endParaRPr lang="en-CA" sz="1800" b="0" u="sng" dirty="0">
            <a:solidFill>
              <a:schemeClr val="tx1"/>
            </a:solidFill>
          </a:endParaRPr>
        </a:p>
      </dgm:t>
    </dgm:pt>
    <dgm:pt modelId="{EBFED5CC-BFEE-4327-8C03-B3174DD496F7}" type="parTrans" cxnId="{2BFAB88B-F85E-4B98-A4C0-95CF10F60F54}">
      <dgm:prSet/>
      <dgm:spPr/>
      <dgm:t>
        <a:bodyPr/>
        <a:lstStyle/>
        <a:p>
          <a:endParaRPr lang="en-CA"/>
        </a:p>
      </dgm:t>
    </dgm:pt>
    <dgm:pt modelId="{DBC55BB2-0284-44CB-8DE1-77273AB50C96}" type="sibTrans" cxnId="{2BFAB88B-F85E-4B98-A4C0-95CF10F60F54}">
      <dgm:prSet/>
      <dgm:spPr/>
      <dgm:t>
        <a:bodyPr/>
        <a:lstStyle/>
        <a:p>
          <a:endParaRPr lang="en-CA"/>
        </a:p>
      </dgm:t>
    </dgm:pt>
    <dgm:pt modelId="{5372CD53-8830-4109-BF84-D2903F79D3A3}" type="pres">
      <dgm:prSet presAssocID="{8EACAF54-84A6-4817-B7BB-D8F37831DE37}" presName="outerComposite" presStyleCnt="0">
        <dgm:presLayoutVars>
          <dgm:chMax val="5"/>
          <dgm:dir/>
          <dgm:resizeHandles val="exact"/>
        </dgm:presLayoutVars>
      </dgm:prSet>
      <dgm:spPr/>
    </dgm:pt>
    <dgm:pt modelId="{D467C3D1-32AF-4E6D-B675-26472C23157D}" type="pres">
      <dgm:prSet presAssocID="{8EACAF54-84A6-4817-B7BB-D8F37831DE37}" presName="dummyMaxCanvas" presStyleCnt="0">
        <dgm:presLayoutVars/>
      </dgm:prSet>
      <dgm:spPr/>
    </dgm:pt>
    <dgm:pt modelId="{72EF8273-7350-48E3-805D-2752E7E99323}" type="pres">
      <dgm:prSet presAssocID="{8EACAF54-84A6-4817-B7BB-D8F37831DE37}" presName="FourNodes_1" presStyleLbl="node1" presStyleIdx="0" presStyleCnt="4" custScaleX="125000" custLinFactNeighborX="12557" custLinFactNeighborY="3649">
        <dgm:presLayoutVars>
          <dgm:bulletEnabled val="1"/>
        </dgm:presLayoutVars>
      </dgm:prSet>
      <dgm:spPr/>
    </dgm:pt>
    <dgm:pt modelId="{28352DB5-3E89-43EF-AC5F-E4670019400A}" type="pres">
      <dgm:prSet presAssocID="{8EACAF54-84A6-4817-B7BB-D8F37831DE37}" presName="FourNodes_2" presStyleLbl="node1" presStyleIdx="1" presStyleCnt="4" custScaleX="125000" custScaleY="128232" custLinFactNeighborX="3952" custLinFactNeighborY="1757">
        <dgm:presLayoutVars>
          <dgm:bulletEnabled val="1"/>
        </dgm:presLayoutVars>
      </dgm:prSet>
      <dgm:spPr/>
    </dgm:pt>
    <dgm:pt modelId="{5026A52E-3278-4F3D-9156-F37BB824B622}" type="pres">
      <dgm:prSet presAssocID="{8EACAF54-84A6-4817-B7BB-D8F37831DE37}" presName="FourNodes_3" presStyleLbl="node1" presStyleIdx="2" presStyleCnt="4" custScaleX="125000" custScaleY="120406" custLinFactNeighborX="-3865" custLinFactNeighborY="9560">
        <dgm:presLayoutVars>
          <dgm:bulletEnabled val="1"/>
        </dgm:presLayoutVars>
      </dgm:prSet>
      <dgm:spPr/>
    </dgm:pt>
    <dgm:pt modelId="{31283CBD-5F57-4778-AFE5-B2E7F32357AB}" type="pres">
      <dgm:prSet presAssocID="{8EACAF54-84A6-4817-B7BB-D8F37831DE37}" presName="FourNodes_4" presStyleLbl="node1" presStyleIdx="3" presStyleCnt="4" custScaleX="125000" custScaleY="87221" custLinFactNeighborX="-12240" custLinFactNeighborY="-2124">
        <dgm:presLayoutVars>
          <dgm:bulletEnabled val="1"/>
        </dgm:presLayoutVars>
      </dgm:prSet>
      <dgm:spPr/>
    </dgm:pt>
    <dgm:pt modelId="{C1A4B232-5790-46DD-83B3-450965037509}" type="pres">
      <dgm:prSet presAssocID="{8EACAF54-84A6-4817-B7BB-D8F37831DE37}" presName="FourConn_1-2" presStyleLbl="fgAccFollowNode1" presStyleIdx="0" presStyleCnt="3" custLinFactX="100000" custLinFactNeighborX="118930" custLinFactNeighborY="-7485">
        <dgm:presLayoutVars>
          <dgm:bulletEnabled val="1"/>
        </dgm:presLayoutVars>
      </dgm:prSet>
      <dgm:spPr/>
    </dgm:pt>
    <dgm:pt modelId="{3E8EB06C-1C07-4443-BBD3-47974881B4F6}" type="pres">
      <dgm:prSet presAssocID="{8EACAF54-84A6-4817-B7BB-D8F37831DE37}" presName="FourConn_2-3" presStyleLbl="fgAccFollowNode1" presStyleIdx="1" presStyleCnt="3" custLinFactX="29113" custLinFactNeighborX="100000" custLinFactNeighborY="1145">
        <dgm:presLayoutVars>
          <dgm:bulletEnabled val="1"/>
        </dgm:presLayoutVars>
      </dgm:prSet>
      <dgm:spPr/>
    </dgm:pt>
    <dgm:pt modelId="{4E72BCD2-EBD9-42FF-A2AB-3F2981ED30AF}" type="pres">
      <dgm:prSet presAssocID="{8EACAF54-84A6-4817-B7BB-D8F37831DE37}" presName="FourConn_3-4" presStyleLbl="fgAccFollowNode1" presStyleIdx="2" presStyleCnt="3" custLinFactNeighborX="35553" custLinFactNeighborY="3742">
        <dgm:presLayoutVars>
          <dgm:bulletEnabled val="1"/>
        </dgm:presLayoutVars>
      </dgm:prSet>
      <dgm:spPr/>
    </dgm:pt>
    <dgm:pt modelId="{CB40F194-FF18-447B-9A2E-0E18DFB24575}" type="pres">
      <dgm:prSet presAssocID="{8EACAF54-84A6-4817-B7BB-D8F37831DE37}" presName="FourNodes_1_text" presStyleLbl="node1" presStyleIdx="3" presStyleCnt="4">
        <dgm:presLayoutVars>
          <dgm:bulletEnabled val="1"/>
        </dgm:presLayoutVars>
      </dgm:prSet>
      <dgm:spPr/>
    </dgm:pt>
    <dgm:pt modelId="{0B912756-B521-444D-A470-7328083A0E11}" type="pres">
      <dgm:prSet presAssocID="{8EACAF54-84A6-4817-B7BB-D8F37831DE37}" presName="FourNodes_2_text" presStyleLbl="node1" presStyleIdx="3" presStyleCnt="4">
        <dgm:presLayoutVars>
          <dgm:bulletEnabled val="1"/>
        </dgm:presLayoutVars>
      </dgm:prSet>
      <dgm:spPr/>
    </dgm:pt>
    <dgm:pt modelId="{D7DCFC7B-7F81-4AD3-BB48-BE7EC3D580E7}" type="pres">
      <dgm:prSet presAssocID="{8EACAF54-84A6-4817-B7BB-D8F37831DE37}" presName="FourNodes_3_text" presStyleLbl="node1" presStyleIdx="3" presStyleCnt="4">
        <dgm:presLayoutVars>
          <dgm:bulletEnabled val="1"/>
        </dgm:presLayoutVars>
      </dgm:prSet>
      <dgm:spPr/>
    </dgm:pt>
    <dgm:pt modelId="{06C46166-3BB2-4897-BC96-58FF2E93D751}" type="pres">
      <dgm:prSet presAssocID="{8EACAF54-84A6-4817-B7BB-D8F37831DE37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CAD58D0F-0F91-4F89-8956-E77B5B1DCE95}" type="presOf" srcId="{B9276A48-3744-46C9-ACBB-19D9DC0301C0}" destId="{D7DCFC7B-7F81-4AD3-BB48-BE7EC3D580E7}" srcOrd="1" destOrd="0" presId="urn:microsoft.com/office/officeart/2005/8/layout/vProcess5"/>
    <dgm:cxn modelId="{15DF5320-D119-4AC4-BD28-E12AE1BA19C2}" type="presOf" srcId="{8EACAF54-84A6-4817-B7BB-D8F37831DE37}" destId="{5372CD53-8830-4109-BF84-D2903F79D3A3}" srcOrd="0" destOrd="0" presId="urn:microsoft.com/office/officeart/2005/8/layout/vProcess5"/>
    <dgm:cxn modelId="{3403B421-7BB1-4CC3-A768-BAF99DC4B32E}" type="presOf" srcId="{710029DA-6739-4910-A850-4384C334B78E}" destId="{28352DB5-3E89-43EF-AC5F-E4670019400A}" srcOrd="0" destOrd="0" presId="urn:microsoft.com/office/officeart/2005/8/layout/vProcess5"/>
    <dgm:cxn modelId="{8AECEA23-3EC3-4606-84FF-029E4CE1F175}" type="presOf" srcId="{38664C84-CA88-4CDD-B232-EE2EF9FAA278}" destId="{C1A4B232-5790-46DD-83B3-450965037509}" srcOrd="0" destOrd="0" presId="urn:microsoft.com/office/officeart/2005/8/layout/vProcess5"/>
    <dgm:cxn modelId="{A90E8526-287E-42BC-B55F-082CAED792E3}" type="presOf" srcId="{36EBBA2E-BEA0-491A-BE51-3F4587854C62}" destId="{CB40F194-FF18-447B-9A2E-0E18DFB24575}" srcOrd="1" destOrd="0" presId="urn:microsoft.com/office/officeart/2005/8/layout/vProcess5"/>
    <dgm:cxn modelId="{5399A13E-C56F-4A70-95AA-F30DB97DE53F}" type="presOf" srcId="{36EBBA2E-BEA0-491A-BE51-3F4587854C62}" destId="{72EF8273-7350-48E3-805D-2752E7E99323}" srcOrd="0" destOrd="0" presId="urn:microsoft.com/office/officeart/2005/8/layout/vProcess5"/>
    <dgm:cxn modelId="{80E1A368-0760-4A17-AC3F-91B519E51B69}" type="presOf" srcId="{710029DA-6739-4910-A850-4384C334B78E}" destId="{0B912756-B521-444D-A470-7328083A0E11}" srcOrd="1" destOrd="0" presId="urn:microsoft.com/office/officeart/2005/8/layout/vProcess5"/>
    <dgm:cxn modelId="{316FD388-E39F-466E-880D-FA05EE089B14}" srcId="{8EACAF54-84A6-4817-B7BB-D8F37831DE37}" destId="{36EBBA2E-BEA0-491A-BE51-3F4587854C62}" srcOrd="0" destOrd="0" parTransId="{AB8AEABE-1CB0-4450-92FA-25C958BCE9F7}" sibTransId="{38664C84-CA88-4CDD-B232-EE2EF9FAA278}"/>
    <dgm:cxn modelId="{2BFAB88B-F85E-4B98-A4C0-95CF10F60F54}" srcId="{8EACAF54-84A6-4817-B7BB-D8F37831DE37}" destId="{719FFEB0-85CC-462A-AE1E-B866BABF82EF}" srcOrd="3" destOrd="0" parTransId="{EBFED5CC-BFEE-4327-8C03-B3174DD496F7}" sibTransId="{DBC55BB2-0284-44CB-8DE1-77273AB50C96}"/>
    <dgm:cxn modelId="{44218F9A-FA00-478E-8F4E-9A44E7332328}" type="presOf" srcId="{99558233-1C01-498A-AF49-981DF72E3171}" destId="{4E72BCD2-EBD9-42FF-A2AB-3F2981ED30AF}" srcOrd="0" destOrd="0" presId="urn:microsoft.com/office/officeart/2005/8/layout/vProcess5"/>
    <dgm:cxn modelId="{7DDED9A6-6D5A-4372-A5E5-47F7F27CF8BF}" type="presOf" srcId="{719FFEB0-85CC-462A-AE1E-B866BABF82EF}" destId="{06C46166-3BB2-4897-BC96-58FF2E93D751}" srcOrd="1" destOrd="0" presId="urn:microsoft.com/office/officeart/2005/8/layout/vProcess5"/>
    <dgm:cxn modelId="{B20573B4-4DB3-4FD7-B31A-5511AF12EA3A}" srcId="{8EACAF54-84A6-4817-B7BB-D8F37831DE37}" destId="{710029DA-6739-4910-A850-4384C334B78E}" srcOrd="1" destOrd="0" parTransId="{FF58EC92-47F3-4F53-9BE8-7FF25305387F}" sibTransId="{197DAAB5-7E15-4992-8C2E-B954E2C3D038}"/>
    <dgm:cxn modelId="{6D8DC8B5-5C40-4616-BC02-7E0616754C23}" type="presOf" srcId="{719FFEB0-85CC-462A-AE1E-B866BABF82EF}" destId="{31283CBD-5F57-4778-AFE5-B2E7F32357AB}" srcOrd="0" destOrd="0" presId="urn:microsoft.com/office/officeart/2005/8/layout/vProcess5"/>
    <dgm:cxn modelId="{7562B8B9-DE7B-4C87-907C-86BF555B12E8}" type="presOf" srcId="{197DAAB5-7E15-4992-8C2E-B954E2C3D038}" destId="{3E8EB06C-1C07-4443-BBD3-47974881B4F6}" srcOrd="0" destOrd="0" presId="urn:microsoft.com/office/officeart/2005/8/layout/vProcess5"/>
    <dgm:cxn modelId="{5B63CBB9-1D6A-4433-9F20-34D816BE64E4}" srcId="{8EACAF54-84A6-4817-B7BB-D8F37831DE37}" destId="{B9276A48-3744-46C9-ACBB-19D9DC0301C0}" srcOrd="2" destOrd="0" parTransId="{02C43C4F-0D3F-495A-9E75-7B9A70E5EB78}" sibTransId="{99558233-1C01-498A-AF49-981DF72E3171}"/>
    <dgm:cxn modelId="{C97C70E3-D3B9-49B6-BF52-4D8C22C77089}" type="presOf" srcId="{B9276A48-3744-46C9-ACBB-19D9DC0301C0}" destId="{5026A52E-3278-4F3D-9156-F37BB824B622}" srcOrd="0" destOrd="0" presId="urn:microsoft.com/office/officeart/2005/8/layout/vProcess5"/>
    <dgm:cxn modelId="{3CD6989D-6ABD-4E92-AFDA-E810EFF5CE3F}" type="presParOf" srcId="{5372CD53-8830-4109-BF84-D2903F79D3A3}" destId="{D467C3D1-32AF-4E6D-B675-26472C23157D}" srcOrd="0" destOrd="0" presId="urn:microsoft.com/office/officeart/2005/8/layout/vProcess5"/>
    <dgm:cxn modelId="{267A729F-F06A-4AF8-89DA-875A9FF22E1C}" type="presParOf" srcId="{5372CD53-8830-4109-BF84-D2903F79D3A3}" destId="{72EF8273-7350-48E3-805D-2752E7E99323}" srcOrd="1" destOrd="0" presId="urn:microsoft.com/office/officeart/2005/8/layout/vProcess5"/>
    <dgm:cxn modelId="{7E28F5A9-12FF-4E51-A7A7-9F1F387B242A}" type="presParOf" srcId="{5372CD53-8830-4109-BF84-D2903F79D3A3}" destId="{28352DB5-3E89-43EF-AC5F-E4670019400A}" srcOrd="2" destOrd="0" presId="urn:microsoft.com/office/officeart/2005/8/layout/vProcess5"/>
    <dgm:cxn modelId="{BF0D4CA2-852D-4A19-9C6E-903EA55D2C47}" type="presParOf" srcId="{5372CD53-8830-4109-BF84-D2903F79D3A3}" destId="{5026A52E-3278-4F3D-9156-F37BB824B622}" srcOrd="3" destOrd="0" presId="urn:microsoft.com/office/officeart/2005/8/layout/vProcess5"/>
    <dgm:cxn modelId="{E0E30F82-7F3C-4544-A146-8EA1EDFC26CF}" type="presParOf" srcId="{5372CD53-8830-4109-BF84-D2903F79D3A3}" destId="{31283CBD-5F57-4778-AFE5-B2E7F32357AB}" srcOrd="4" destOrd="0" presId="urn:microsoft.com/office/officeart/2005/8/layout/vProcess5"/>
    <dgm:cxn modelId="{7540674D-4F81-4B11-88B4-48118CE9AF8F}" type="presParOf" srcId="{5372CD53-8830-4109-BF84-D2903F79D3A3}" destId="{C1A4B232-5790-46DD-83B3-450965037509}" srcOrd="5" destOrd="0" presId="urn:microsoft.com/office/officeart/2005/8/layout/vProcess5"/>
    <dgm:cxn modelId="{3D0C6920-2305-4095-977F-59712EF93BFF}" type="presParOf" srcId="{5372CD53-8830-4109-BF84-D2903F79D3A3}" destId="{3E8EB06C-1C07-4443-BBD3-47974881B4F6}" srcOrd="6" destOrd="0" presId="urn:microsoft.com/office/officeart/2005/8/layout/vProcess5"/>
    <dgm:cxn modelId="{12F67BF8-F95F-47AB-A5BB-945B517C4FB2}" type="presParOf" srcId="{5372CD53-8830-4109-BF84-D2903F79D3A3}" destId="{4E72BCD2-EBD9-42FF-A2AB-3F2981ED30AF}" srcOrd="7" destOrd="0" presId="urn:microsoft.com/office/officeart/2005/8/layout/vProcess5"/>
    <dgm:cxn modelId="{2ADB81D4-0315-43BF-ACDD-EEA7105BD52E}" type="presParOf" srcId="{5372CD53-8830-4109-BF84-D2903F79D3A3}" destId="{CB40F194-FF18-447B-9A2E-0E18DFB24575}" srcOrd="8" destOrd="0" presId="urn:microsoft.com/office/officeart/2005/8/layout/vProcess5"/>
    <dgm:cxn modelId="{4CCDB2CE-2F62-43C9-BABE-94B6F502B8CC}" type="presParOf" srcId="{5372CD53-8830-4109-BF84-D2903F79D3A3}" destId="{0B912756-B521-444D-A470-7328083A0E11}" srcOrd="9" destOrd="0" presId="urn:microsoft.com/office/officeart/2005/8/layout/vProcess5"/>
    <dgm:cxn modelId="{402D50CE-4503-44B7-B430-DC4D5CE7573C}" type="presParOf" srcId="{5372CD53-8830-4109-BF84-D2903F79D3A3}" destId="{D7DCFC7B-7F81-4AD3-BB48-BE7EC3D580E7}" srcOrd="10" destOrd="0" presId="urn:microsoft.com/office/officeart/2005/8/layout/vProcess5"/>
    <dgm:cxn modelId="{FAEF5CD7-F17F-4C87-A985-C64D67892311}" type="presParOf" srcId="{5372CD53-8830-4109-BF84-D2903F79D3A3}" destId="{06C46166-3BB2-4897-BC96-58FF2E93D751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5674ED-6C78-48A6-9DA5-6262B34902C6}">
      <dsp:nvSpPr>
        <dsp:cNvPr id="0" name=""/>
        <dsp:cNvSpPr/>
      </dsp:nvSpPr>
      <dsp:spPr>
        <a:xfrm>
          <a:off x="609632" y="0"/>
          <a:ext cx="6908800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 dirty="0"/>
            <a:t>Claim – point of view you want to prove </a:t>
          </a:r>
        </a:p>
      </dsp:txBody>
      <dsp:txXfrm>
        <a:off x="657244" y="47612"/>
        <a:ext cx="5154651" cy="1530376"/>
      </dsp:txXfrm>
    </dsp:sp>
    <dsp:sp modelId="{6CB4468C-2BD4-4DB2-95BD-74B90E60C5D1}">
      <dsp:nvSpPr>
        <dsp:cNvPr id="0" name=""/>
        <dsp:cNvSpPr/>
      </dsp:nvSpPr>
      <dsp:spPr>
        <a:xfrm>
          <a:off x="609599" y="1896533"/>
          <a:ext cx="6908800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 dirty="0"/>
            <a:t>Data (“grounds”) – hard evidence backing up your claim</a:t>
          </a:r>
        </a:p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600" kern="1200" dirty="0"/>
        </a:p>
      </dsp:txBody>
      <dsp:txXfrm>
        <a:off x="657211" y="1944145"/>
        <a:ext cx="5147335" cy="1530376"/>
      </dsp:txXfrm>
    </dsp:sp>
    <dsp:sp modelId="{A1B07299-21F1-4390-840C-57F8C25E6C77}">
      <dsp:nvSpPr>
        <dsp:cNvPr id="0" name=""/>
        <dsp:cNvSpPr/>
      </dsp:nvSpPr>
      <dsp:spPr>
        <a:xfrm>
          <a:off x="609567" y="3779818"/>
          <a:ext cx="6908800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 dirty="0"/>
            <a:t>Warrant – justification of the DATA</a:t>
          </a:r>
        </a:p>
      </dsp:txBody>
      <dsp:txXfrm>
        <a:off x="657179" y="3827430"/>
        <a:ext cx="5147335" cy="1530376"/>
      </dsp:txXfrm>
    </dsp:sp>
    <dsp:sp modelId="{DFE4A7EB-545F-49F2-9D68-4B09E4BB5150}">
      <dsp:nvSpPr>
        <dsp:cNvPr id="0" name=""/>
        <dsp:cNvSpPr/>
      </dsp:nvSpPr>
      <dsp:spPr>
        <a:xfrm rot="10800000">
          <a:off x="5852159" y="1232746"/>
          <a:ext cx="1056640" cy="105664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3600" kern="1200"/>
        </a:p>
      </dsp:txBody>
      <dsp:txXfrm>
        <a:off x="6089903" y="1494264"/>
        <a:ext cx="581152" cy="795122"/>
      </dsp:txXfrm>
    </dsp:sp>
    <dsp:sp modelId="{A34CF0FA-E6B4-434E-BD4F-6D04B18B4575}">
      <dsp:nvSpPr>
        <dsp:cNvPr id="0" name=""/>
        <dsp:cNvSpPr/>
      </dsp:nvSpPr>
      <dsp:spPr>
        <a:xfrm rot="10800000">
          <a:off x="5905164" y="3118442"/>
          <a:ext cx="1056640" cy="105664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3600" kern="1200"/>
        </a:p>
      </dsp:txBody>
      <dsp:txXfrm>
        <a:off x="6142908" y="3379960"/>
        <a:ext cx="581152" cy="7951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EF8273-7350-48E3-805D-2752E7E99323}">
      <dsp:nvSpPr>
        <dsp:cNvPr id="0" name=""/>
        <dsp:cNvSpPr/>
      </dsp:nvSpPr>
      <dsp:spPr>
        <a:xfrm>
          <a:off x="0" y="39758"/>
          <a:ext cx="10058399" cy="10895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1" kern="1200" dirty="0"/>
            <a:t>TOPIC SENTENCE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-Direct Approach: Clearly states the </a:t>
          </a:r>
          <a:r>
            <a:rPr lang="en-CA" sz="1800" u="sng" kern="1200" dirty="0"/>
            <a:t>CLAIM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u="sng" kern="1200" dirty="0"/>
            <a:t>-</a:t>
          </a:r>
          <a:r>
            <a:rPr lang="en-CA" sz="1800" u="none" kern="1200" dirty="0"/>
            <a:t>Indirect approach: Introduces the specific topic, but does not reveal the claim</a:t>
          </a:r>
        </a:p>
      </dsp:txBody>
      <dsp:txXfrm>
        <a:off x="31912" y="71670"/>
        <a:ext cx="8489610" cy="1025743"/>
      </dsp:txXfrm>
    </dsp:sp>
    <dsp:sp modelId="{28352DB5-3E89-43EF-AC5F-E4670019400A}">
      <dsp:nvSpPr>
        <dsp:cNvPr id="0" name=""/>
        <dsp:cNvSpPr/>
      </dsp:nvSpPr>
      <dsp:spPr>
        <a:xfrm>
          <a:off x="-13920" y="1153011"/>
          <a:ext cx="10058399" cy="1397174"/>
        </a:xfrm>
        <a:prstGeom prst="roundRect">
          <a:avLst>
            <a:gd name="adj" fmla="val 10000"/>
          </a:avLst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B w="635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1" kern="1200" dirty="0">
              <a:solidFill>
                <a:schemeClr val="tx1"/>
              </a:solidFill>
            </a:rPr>
            <a:t>DATA (“Grounds”)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0" kern="1200" dirty="0">
              <a:solidFill>
                <a:schemeClr val="tx1"/>
              </a:solidFill>
            </a:rPr>
            <a:t>-Supports the </a:t>
          </a:r>
          <a:r>
            <a:rPr lang="en-CA" sz="1800" b="0" u="sng" kern="1200" dirty="0">
              <a:solidFill>
                <a:schemeClr val="tx1"/>
              </a:solidFill>
            </a:rPr>
            <a:t>CLAIM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0" kern="1200" dirty="0">
              <a:solidFill>
                <a:schemeClr val="tx1"/>
              </a:solidFill>
            </a:rPr>
            <a:t>-Statistics, scientific study, survey, facts, hard evidence</a:t>
          </a:r>
        </a:p>
      </dsp:txBody>
      <dsp:txXfrm>
        <a:off x="27002" y="1193933"/>
        <a:ext cx="8248891" cy="1315330"/>
      </dsp:txXfrm>
    </dsp:sp>
    <dsp:sp modelId="{5026A52E-3278-4F3D-9156-F37BB824B622}">
      <dsp:nvSpPr>
        <dsp:cNvPr id="0" name=""/>
        <dsp:cNvSpPr/>
      </dsp:nvSpPr>
      <dsp:spPr>
        <a:xfrm>
          <a:off x="20921" y="2568335"/>
          <a:ext cx="10058399" cy="1311904"/>
        </a:xfrm>
        <a:prstGeom prst="roundRect">
          <a:avLst>
            <a:gd name="adj" fmla="val 10000"/>
          </a:avLst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1" kern="1200" dirty="0">
              <a:solidFill>
                <a:schemeClr val="tx1"/>
              </a:solidFill>
            </a:rPr>
            <a:t>WARRANT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0" kern="1200" dirty="0">
              <a:solidFill>
                <a:schemeClr val="tx1"/>
              </a:solidFill>
            </a:rPr>
            <a:t>-Supports the </a:t>
          </a:r>
          <a:r>
            <a:rPr lang="en-CA" sz="1800" b="0" u="sng" kern="1200" dirty="0">
              <a:solidFill>
                <a:schemeClr val="tx1"/>
              </a:solidFill>
            </a:rPr>
            <a:t>DATA</a:t>
          </a:r>
          <a:r>
            <a:rPr lang="en-CA" sz="1800" b="0" u="none" kern="1200" dirty="0">
              <a:solidFill>
                <a:schemeClr val="tx1"/>
              </a:solidFill>
            </a:rPr>
            <a:t> by demonstrating relevance, interpretation, application, and/or reliability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0" u="none" kern="1200" dirty="0">
              <a:solidFill>
                <a:schemeClr val="tx1"/>
              </a:solidFill>
            </a:rPr>
            <a:t>-  Pathos, and/or Ethos</a:t>
          </a:r>
        </a:p>
      </dsp:txBody>
      <dsp:txXfrm>
        <a:off x="59345" y="2606759"/>
        <a:ext cx="8266460" cy="1235056"/>
      </dsp:txXfrm>
    </dsp:sp>
    <dsp:sp modelId="{31283CBD-5F57-4778-AFE5-B2E7F32357AB}">
      <dsp:nvSpPr>
        <dsp:cNvPr id="0" name=""/>
        <dsp:cNvSpPr/>
      </dsp:nvSpPr>
      <dsp:spPr>
        <a:xfrm>
          <a:off x="20921" y="3909487"/>
          <a:ext cx="10058399" cy="950331"/>
        </a:xfrm>
        <a:prstGeom prst="roundRect">
          <a:avLst>
            <a:gd name="adj" fmla="val 10000"/>
          </a:avLst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b="1" kern="1200" dirty="0">
              <a:solidFill>
                <a:schemeClr val="tx1"/>
              </a:solidFill>
            </a:rPr>
            <a:t>CONCLUDING SENTENCE </a:t>
          </a:r>
          <a:r>
            <a:rPr lang="en-CA" sz="1800" b="0" kern="1200" dirty="0">
              <a:solidFill>
                <a:schemeClr val="tx1"/>
              </a:solidFill>
            </a:rPr>
            <a:t>-Closes the paragraph by restating the </a:t>
          </a:r>
          <a:r>
            <a:rPr lang="en-CA" sz="1800" b="0" u="sng" kern="1200" dirty="0">
              <a:solidFill>
                <a:schemeClr val="tx1"/>
              </a:solidFill>
            </a:rPr>
            <a:t>CLAIM</a:t>
          </a:r>
          <a:r>
            <a:rPr lang="en-CA" sz="1800" b="0" u="none" kern="1200" dirty="0">
              <a:solidFill>
                <a:schemeClr val="tx1"/>
              </a:solidFill>
            </a:rPr>
            <a:t> and/or tying it to the overall thesis</a:t>
          </a:r>
          <a:endParaRPr lang="en-CA" sz="1800" b="0" u="sng" kern="1200" dirty="0">
            <a:solidFill>
              <a:schemeClr val="tx1"/>
            </a:solidFill>
          </a:endParaRPr>
        </a:p>
      </dsp:txBody>
      <dsp:txXfrm>
        <a:off x="48755" y="3937321"/>
        <a:ext cx="8275067" cy="894663"/>
      </dsp:txXfrm>
    </dsp:sp>
    <dsp:sp modelId="{C1A4B232-5790-46DD-83B3-450965037509}">
      <dsp:nvSpPr>
        <dsp:cNvPr id="0" name=""/>
        <dsp:cNvSpPr/>
      </dsp:nvSpPr>
      <dsp:spPr>
        <a:xfrm>
          <a:off x="8889004" y="781499"/>
          <a:ext cx="708218" cy="70821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3300" kern="1200"/>
        </a:p>
      </dsp:txBody>
      <dsp:txXfrm>
        <a:off x="9048353" y="781499"/>
        <a:ext cx="389520" cy="532934"/>
      </dsp:txXfrm>
    </dsp:sp>
    <dsp:sp modelId="{3E8EB06C-1C07-4443-BBD3-47974881B4F6}">
      <dsp:nvSpPr>
        <dsp:cNvPr id="0" name=""/>
        <dsp:cNvSpPr/>
      </dsp:nvSpPr>
      <dsp:spPr>
        <a:xfrm>
          <a:off x="8926816" y="2130289"/>
          <a:ext cx="708218" cy="70821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3300" kern="1200"/>
        </a:p>
      </dsp:txBody>
      <dsp:txXfrm>
        <a:off x="9086165" y="2130289"/>
        <a:ext cx="389520" cy="532934"/>
      </dsp:txXfrm>
    </dsp:sp>
    <dsp:sp modelId="{4E72BCD2-EBD9-42FF-A2AB-3F2981ED30AF}">
      <dsp:nvSpPr>
        <dsp:cNvPr id="0" name=""/>
        <dsp:cNvSpPr/>
      </dsp:nvSpPr>
      <dsp:spPr>
        <a:xfrm>
          <a:off x="8928061" y="3436352"/>
          <a:ext cx="708218" cy="70821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3300" kern="1200"/>
        </a:p>
      </dsp:txBody>
      <dsp:txXfrm>
        <a:off x="9087410" y="3436352"/>
        <a:ext cx="389520" cy="5329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media10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A954D3-864A-4F8B-A990-9012F8CA1F34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F0553-4F44-4D41-B4DB-4451BCE1F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41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1E081732-98DF-4A7E-9F63-45D578DBE9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7A4E517-D088-487D-B47C-37245FDC81F7}" type="slidenum">
              <a:rPr lang="en-US" altLang="en-US" sz="1200"/>
              <a:pPr/>
              <a:t>7</a:t>
            </a:fld>
            <a:endParaRPr lang="en-US" altLang="en-US" sz="1200"/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196B2EE8-BBD8-4589-9793-A2D4989119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4D6BB288-16E0-47F4-A34B-8D0A0FE52A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142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1689100" y="1981200"/>
            <a:ext cx="50800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723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1A080916-F2E4-48F2-97FB-0ADC95C7F3D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D8D64706-936F-42F6-9A50-7E2BFFF55A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641AC05C-BD33-4D37-8B71-845A95A04A0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C7B2C9-59AB-4C5F-9680-090AE3A965B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4358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9/16/2020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7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Writing a Persuasive Paragraph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702628"/>
            <a:ext cx="7891272" cy="756339"/>
          </a:xfrm>
        </p:spPr>
        <p:txBody>
          <a:bodyPr/>
          <a:lstStyle/>
          <a:p>
            <a:r>
              <a:rPr lang="en-US" dirty="0"/>
              <a:t>Class Three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301CB94-95BE-49C5-8EE6-E296036D9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801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606BB-5114-4894-9A9A-3A90AD071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Grounds (Data)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2CA2D-D6E5-44A5-89B1-1B39FBABE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dirty="0"/>
              <a:t>This section comes immediately after the Topic Sentence</a:t>
            </a:r>
          </a:p>
          <a:p>
            <a:endParaRPr lang="en-CA" dirty="0"/>
          </a:p>
          <a:p>
            <a:r>
              <a:rPr lang="en-CA" dirty="0"/>
              <a:t>Statistics</a:t>
            </a:r>
          </a:p>
          <a:p>
            <a:r>
              <a:rPr lang="en-CA" dirty="0"/>
              <a:t>Scientific studies</a:t>
            </a:r>
          </a:p>
          <a:p>
            <a:r>
              <a:rPr lang="en-CA" dirty="0"/>
              <a:t>Surveys</a:t>
            </a:r>
          </a:p>
          <a:p>
            <a:r>
              <a:rPr lang="en-CA" dirty="0"/>
              <a:t>Scientific facts</a:t>
            </a:r>
          </a:p>
          <a:p>
            <a:endParaRPr lang="en-CA" dirty="0"/>
          </a:p>
          <a:p>
            <a:r>
              <a:rPr lang="en-CA" dirty="0"/>
              <a:t>Must be very precise and reliable</a:t>
            </a:r>
          </a:p>
          <a:p>
            <a:endParaRPr lang="en-CA" dirty="0"/>
          </a:p>
          <a:p>
            <a:r>
              <a:rPr lang="en-CA" dirty="0"/>
              <a:t>Data = </a:t>
            </a:r>
            <a:r>
              <a:rPr lang="en-CA" sz="3200" dirty="0"/>
              <a:t>Hardcore Logos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0380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B33F3-AB9D-467E-AC5E-7F1C0462B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580" y="484632"/>
            <a:ext cx="5914202" cy="6373368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1900" dirty="0">
                <a:solidFill>
                  <a:srgbClr val="FF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“For the sake of our children and our future, we must do more to combat climate change. </a:t>
            </a:r>
            <a:r>
              <a:rPr lang="en-US" sz="1900" dirty="0">
                <a:solidFill>
                  <a:srgbClr val="00B05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fact is, the 12 hottest years on record have all come in the last 15. Heat waves, droughts, wildfires, and floods - all are now more frequent and intense. We can choose to believe that Superstorm Sandy, and the most severe drought in decades, and the worst wildfires </a:t>
            </a:r>
            <a:r>
              <a:rPr lang="en-US" sz="1900" dirty="0">
                <a:solidFill>
                  <a:srgbClr val="0070C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some states have ever seen were all just a freak coincidence. Or we can choose to believe in the overwhelming judgment of the scientific community. </a:t>
            </a:r>
            <a:r>
              <a:rPr lang="en-US" sz="1900" dirty="0">
                <a:solidFill>
                  <a:srgbClr val="FF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 need to act before it's too late”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sz="1800" dirty="0">
                <a:latin typeface="Georgia" panose="02040502050405020303" pitchFamily="18" charset="0"/>
                <a:cs typeface="Times New Roman" panose="02020603050405020304" pitchFamily="18" charset="0"/>
              </a:rPr>
              <a:t>(Obama, 2013, Par. 23).</a:t>
            </a:r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23EF58-DAE5-4E14-B3A9-FFD78C13EFAE}"/>
              </a:ext>
            </a:extLst>
          </p:cNvPr>
          <p:cNvSpPr txBox="1"/>
          <p:nvPr/>
        </p:nvSpPr>
        <p:spPr>
          <a:xfrm>
            <a:off x="6735337" y="426810"/>
            <a:ext cx="4873083" cy="6463308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en-CA" dirty="0">
                <a:solidFill>
                  <a:srgbClr val="FF0000"/>
                </a:solidFill>
                <a:sym typeface="Wingdings" panose="05000000000000000000" pitchFamily="2" charset="2"/>
              </a:rPr>
              <a:t>TOPIC SENTENCE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FF0000"/>
                </a:solidFill>
                <a:sym typeface="Wingdings" panose="05000000000000000000" pitchFamily="2" charset="2"/>
              </a:rPr>
              <a:t>Direct Approach (includes the claim)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CA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CA" dirty="0">
                <a:solidFill>
                  <a:srgbClr val="00B050"/>
                </a:solidFill>
                <a:sym typeface="Wingdings" panose="05000000000000000000" pitchFamily="2" charset="2"/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00B050"/>
                </a:solidFill>
                <a:sym typeface="Wingdings" panose="05000000000000000000" pitchFamily="2" charset="2"/>
              </a:rPr>
              <a:t>Obama uses factual, Logos-based examples to show why we need to combat climate change</a:t>
            </a:r>
          </a:p>
          <a:p>
            <a:pPr lvl="1"/>
            <a:endParaRPr lang="en-CA" dirty="0">
              <a:solidFill>
                <a:srgbClr val="00B050"/>
              </a:solidFill>
              <a:sym typeface="Wingdings" panose="05000000000000000000" pitchFamily="2" charset="2"/>
            </a:endParaRPr>
          </a:p>
          <a:p>
            <a:pPr lvl="1"/>
            <a:endParaRPr lang="en-CA" dirty="0">
              <a:solidFill>
                <a:srgbClr val="00B050"/>
              </a:solidFill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CA" dirty="0">
                <a:solidFill>
                  <a:srgbClr val="0070C0"/>
                </a:solidFill>
                <a:sym typeface="Wingdings" panose="05000000000000000000" pitchFamily="2" charset="2"/>
              </a:rPr>
              <a:t>WARRANT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0070C0"/>
                </a:solidFill>
                <a:sym typeface="Wingdings" panose="05000000000000000000" pitchFamily="2" charset="2"/>
              </a:rPr>
              <a:t>Even with the data, a sceptical reader might say “how do we know that these disasters were connected by climate change?”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0070C0"/>
                </a:solidFill>
                <a:sym typeface="Wingdings" panose="05000000000000000000" pitchFamily="2" charset="2"/>
              </a:rPr>
              <a:t>Obama uses an Ethos-based appeal (</a:t>
            </a:r>
            <a:r>
              <a:rPr lang="en-CA" i="1" dirty="0">
                <a:solidFill>
                  <a:srgbClr val="0070C0"/>
                </a:solidFill>
                <a:sym typeface="Wingdings" panose="05000000000000000000" pitchFamily="2" charset="2"/>
              </a:rPr>
              <a:t>the scientists are experts, so we should trust them</a:t>
            </a:r>
            <a:r>
              <a:rPr lang="en-CA" dirty="0">
                <a:solidFill>
                  <a:srgbClr val="0070C0"/>
                </a:solidFill>
                <a:sym typeface="Wingdings" panose="05000000000000000000" pitchFamily="2" charset="2"/>
              </a:rPr>
              <a:t>) in order to show the connection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0070C0"/>
                </a:solidFill>
                <a:sym typeface="Wingdings" panose="05000000000000000000" pitchFamily="2" charset="2"/>
              </a:rPr>
              <a:t>The Warrant supports the Data, so the Data can support the claim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r>
              <a:rPr lang="en-CA" dirty="0">
                <a:solidFill>
                  <a:srgbClr val="00B050"/>
                </a:solidFill>
                <a:sym typeface="Wingdings" panose="05000000000000000000" pitchFamily="2" charset="2"/>
              </a:rPr>
              <a:t> </a:t>
            </a:r>
            <a:r>
              <a:rPr lang="en-CA" dirty="0">
                <a:solidFill>
                  <a:srgbClr val="FF0000"/>
                </a:solidFill>
                <a:sym typeface="Wingdings" panose="05000000000000000000" pitchFamily="2" charset="2"/>
              </a:rPr>
              <a:t> Concluding Sentence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>
                <a:solidFill>
                  <a:srgbClr val="FF0000"/>
                </a:solidFill>
                <a:sym typeface="Wingdings" panose="05000000000000000000" pitchFamily="2" charset="2"/>
              </a:rPr>
              <a:t>Restates the claim and closes the paragraph</a:t>
            </a:r>
            <a:endParaRPr lang="en-CA" dirty="0">
              <a:solidFill>
                <a:srgbClr val="FF0000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230C1B0-2403-4D69-93E6-317B64ECCA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6960" y="30617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496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4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26B94-3AF6-464D-9CAD-ED81C80B8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Warrants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5E2CB-24EF-4A0D-A9B6-6607C1F50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Backs up the Data (which in turn backs up the claim)</a:t>
            </a:r>
          </a:p>
          <a:p>
            <a:r>
              <a:rPr lang="en-CA" dirty="0"/>
              <a:t>Demonstrates that the data is sound, relevant, clear, and/or trustworthy</a:t>
            </a:r>
          </a:p>
          <a:p>
            <a:endParaRPr lang="en-CA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484484F-93EA-4A4D-B388-27BD291503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476518"/>
              </p:ext>
            </p:extLst>
          </p:nvPr>
        </p:nvGraphicFramePr>
        <p:xfrm>
          <a:off x="1183859" y="3429000"/>
          <a:ext cx="9008356" cy="2502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4178">
                  <a:extLst>
                    <a:ext uri="{9D8B030D-6E8A-4147-A177-3AD203B41FA5}">
                      <a16:colId xmlns:a16="http://schemas.microsoft.com/office/drawing/2014/main" val="4153243843"/>
                    </a:ext>
                  </a:extLst>
                </a:gridCol>
                <a:gridCol w="4504178">
                  <a:extLst>
                    <a:ext uri="{9D8B030D-6E8A-4147-A177-3AD203B41FA5}">
                      <a16:colId xmlns:a16="http://schemas.microsoft.com/office/drawing/2014/main" val="1091812261"/>
                    </a:ext>
                  </a:extLst>
                </a:gridCol>
              </a:tblGrid>
              <a:tr h="499828">
                <a:tc>
                  <a:txBody>
                    <a:bodyPr/>
                    <a:lstStyle/>
                    <a:p>
                      <a:r>
                        <a:rPr lang="en-CA" dirty="0"/>
                        <a:t>Pathos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Ethos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630472"/>
                  </a:ext>
                </a:extLst>
              </a:tr>
              <a:tr h="862717">
                <a:tc>
                  <a:txBody>
                    <a:bodyPr/>
                    <a:lstStyle/>
                    <a:p>
                      <a:r>
                        <a:rPr lang="en-CA" dirty="0"/>
                        <a:t>Applying the data in a more personal way (story, personal examples)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Emphasizing the credentials of </a:t>
                      </a:r>
                      <a:r>
                        <a:rPr lang="en-CA"/>
                        <a:t>the data’s author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066234"/>
                  </a:ext>
                </a:extLst>
              </a:tr>
              <a:tr h="499828">
                <a:tc>
                  <a:txBody>
                    <a:bodyPr/>
                    <a:lstStyle/>
                    <a:p>
                      <a:r>
                        <a:rPr lang="en-CA" dirty="0"/>
                        <a:t>Moral appeal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Highlighting the reliability of the 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8921086"/>
                  </a:ext>
                </a:extLst>
              </a:tr>
              <a:tr h="499828">
                <a:tc>
                  <a:txBody>
                    <a:bodyPr/>
                    <a:lstStyle/>
                    <a:p>
                      <a:r>
                        <a:rPr lang="en-CA" dirty="0"/>
                        <a:t>Emotional appeal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Highlighting the reliability of the data itself (research methods)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682336"/>
                  </a:ext>
                </a:extLst>
              </a:tr>
            </a:tbl>
          </a:graphicData>
        </a:graphic>
      </p:graphicFrame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02E1619-BDED-4CA1-BF2A-550793A24D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17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5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95A2-6F90-4ADB-BA65-57F19309B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079125"/>
          </a:xfrm>
        </p:spPr>
        <p:txBody>
          <a:bodyPr>
            <a:noAutofit/>
          </a:bodyPr>
          <a:lstStyle/>
          <a:p>
            <a:r>
              <a:rPr lang="en-CA" sz="3600" dirty="0"/>
              <a:t>Toulmin Model – Argumentation paragraph structure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72F293C-1830-404D-82B3-504453D360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6543430"/>
              </p:ext>
            </p:extLst>
          </p:nvPr>
        </p:nvGraphicFramePr>
        <p:xfrm>
          <a:off x="818184" y="1298713"/>
          <a:ext cx="10058400" cy="49525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D4C2101-6AD3-426F-9975-32A267FB94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651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3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Toulmin</a:t>
            </a:r>
            <a:r>
              <a:rPr lang="en-US" dirty="0"/>
              <a:t>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Highly structured</a:t>
            </a:r>
          </a:p>
          <a:p>
            <a:r>
              <a:rPr lang="en-US" dirty="0"/>
              <a:t>Provides reliable structure for writers</a:t>
            </a:r>
          </a:p>
          <a:p>
            <a:r>
              <a:rPr lang="en-US" dirty="0"/>
              <a:t>Useful for integrating Logos with Pathos and/or Ethos</a:t>
            </a:r>
          </a:p>
          <a:p>
            <a:r>
              <a:rPr lang="en-US" dirty="0"/>
              <a:t>Often very effective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Disadvantages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Always requires “hard” Logos (data, statistics, facts, evidence)</a:t>
            </a:r>
          </a:p>
          <a:p>
            <a:r>
              <a:rPr lang="en-US" dirty="0"/>
              <a:t>Some students find it overly structured</a:t>
            </a:r>
          </a:p>
          <a:p>
            <a:r>
              <a:rPr lang="en-US" dirty="0"/>
              <a:t>Doesn’t work with an “Indirect Approach”</a:t>
            </a:r>
          </a:p>
        </p:txBody>
      </p:sp>
    </p:spTree>
    <p:extLst>
      <p:ext uri="{BB962C8B-B14F-4D97-AF65-F5344CB8AC3E}">
        <p14:creationId xmlns:p14="http://schemas.microsoft.com/office/powerpoint/2010/main" val="4118027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3300"/>
          </a:xfrm>
        </p:spPr>
        <p:txBody>
          <a:bodyPr/>
          <a:lstStyle/>
          <a:p>
            <a:r>
              <a:rPr lang="en-CA" dirty="0"/>
              <a:t>Qualities of a strong paragraph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CA" sz="2400" dirty="0"/>
              <a:t>Does it have one central purpose?</a:t>
            </a:r>
          </a:p>
          <a:p>
            <a:r>
              <a:rPr lang="en-US" sz="2400" dirty="0"/>
              <a:t>Does the thesis contain strong, well-chosen support?</a:t>
            </a:r>
            <a:endParaRPr lang="en-CA" sz="2400" i="0" dirty="0"/>
          </a:p>
          <a:p>
            <a:r>
              <a:rPr lang="en-CA" sz="2400" dirty="0"/>
              <a:t>Is there a clear </a:t>
            </a:r>
            <a:r>
              <a:rPr lang="en-CA" sz="2400" b="1" u="sng" dirty="0"/>
              <a:t>topic sentence </a:t>
            </a:r>
            <a:r>
              <a:rPr lang="en-CA" sz="2400" dirty="0"/>
              <a:t>that communicates the purpose of the paragraph? (This is necessary even if the Topic Sentence doesn’t give the full claim</a:t>
            </a:r>
            <a:endParaRPr lang="en-CA" sz="2400" i="0" dirty="0"/>
          </a:p>
          <a:p>
            <a:r>
              <a:rPr lang="en-CA" sz="2400" dirty="0"/>
              <a:t>Is there a clear </a:t>
            </a:r>
            <a:r>
              <a:rPr lang="en-CA" sz="2400" b="1" u="sng" dirty="0"/>
              <a:t>concluding sentence </a:t>
            </a:r>
            <a:r>
              <a:rPr lang="en-CA" sz="2400" dirty="0"/>
              <a:t>to help wrap up the paragraph?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00C994C-FAB4-4EF6-A235-CA5EC1B9B3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06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3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369568"/>
          </a:xfrm>
        </p:spPr>
        <p:txBody>
          <a:bodyPr/>
          <a:lstStyle/>
          <a:p>
            <a:r>
              <a:rPr lang="en-US" dirty="0"/>
              <a:t>Terms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854200"/>
            <a:ext cx="10058400" cy="4318000"/>
          </a:xfrm>
        </p:spPr>
        <p:txBody>
          <a:bodyPr/>
          <a:lstStyle/>
          <a:p>
            <a:r>
              <a:rPr lang="en-US" b="1" dirty="0"/>
              <a:t>Topic Sentence </a:t>
            </a:r>
          </a:p>
          <a:p>
            <a:pPr lvl="1"/>
            <a:r>
              <a:rPr lang="en-US" dirty="0"/>
              <a:t>Appears near the beginning of the paragraph</a:t>
            </a:r>
          </a:p>
          <a:p>
            <a:pPr lvl="1"/>
            <a:r>
              <a:rPr lang="en-US" dirty="0"/>
              <a:t>Signals the topic and purpose of the paragraph</a:t>
            </a:r>
          </a:p>
          <a:p>
            <a:pPr lvl="1"/>
            <a:r>
              <a:rPr lang="en-US" dirty="0"/>
              <a:t>In a persuasive paragraph, it normally states the claim. </a:t>
            </a:r>
          </a:p>
          <a:p>
            <a:pPr lvl="1"/>
            <a:endParaRPr lang="en-US" dirty="0"/>
          </a:p>
          <a:p>
            <a:r>
              <a:rPr lang="en-US" b="1" dirty="0"/>
              <a:t>Concluding Sentence</a:t>
            </a:r>
          </a:p>
          <a:p>
            <a:pPr lvl="1"/>
            <a:r>
              <a:rPr lang="en-US" dirty="0"/>
              <a:t>Appears at the end of the paragraph</a:t>
            </a:r>
          </a:p>
          <a:p>
            <a:pPr lvl="1"/>
            <a:r>
              <a:rPr lang="en-US" dirty="0"/>
              <a:t>Helps to “wrap up” paragraph</a:t>
            </a:r>
          </a:p>
          <a:p>
            <a:pPr lvl="1"/>
            <a:r>
              <a:rPr lang="en-US" dirty="0"/>
              <a:t>In a persuasive paragraph, it often re-emphasizes the claim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b="1" dirty="0"/>
              <a:t>Other Important Terms (which you should already know!)</a:t>
            </a:r>
          </a:p>
          <a:p>
            <a:r>
              <a:rPr lang="en-US" dirty="0"/>
              <a:t>Argument, Claim, Support, Logos, Pathos, Ethos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FB981C8-2A62-4DBC-ACE6-D71786FCA0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850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0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7AD79-C96A-4B00-A154-19CCCD064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4 Paragraph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27195-9EDD-4C86-A1C1-622C01281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Your paragraph can use the Direct Approach or the Indirect Approach</a:t>
            </a:r>
          </a:p>
          <a:p>
            <a:r>
              <a:rPr lang="en-CA" dirty="0"/>
              <a:t>It can be in the Simple Structure or in the Toulmin Structure</a:t>
            </a:r>
          </a:p>
          <a:p>
            <a:r>
              <a:rPr lang="en-CA" dirty="0"/>
              <a:t>This means that you have four options for the paragraph structure:</a:t>
            </a:r>
          </a:p>
          <a:p>
            <a:pPr marL="0" indent="0">
              <a:buNone/>
            </a:pPr>
            <a:endParaRPr lang="en-CA" dirty="0"/>
          </a:p>
          <a:p>
            <a:pPr marL="457200" indent="-457200">
              <a:buAutoNum type="arabicParenR"/>
            </a:pPr>
            <a:r>
              <a:rPr lang="en-CA" dirty="0"/>
              <a:t>Simple Structure/Direct Approach</a:t>
            </a:r>
          </a:p>
          <a:p>
            <a:pPr marL="457200" indent="-457200">
              <a:buAutoNum type="arabicParenR"/>
            </a:pPr>
            <a:r>
              <a:rPr lang="en-CA" dirty="0"/>
              <a:t>Simple Structure/Indirect Approach</a:t>
            </a:r>
          </a:p>
          <a:p>
            <a:pPr marL="457200" indent="-457200">
              <a:buAutoNum type="arabicParenR"/>
            </a:pPr>
            <a:r>
              <a:rPr lang="en-CA" dirty="0"/>
              <a:t>Toulmin Structure/Direct Approach</a:t>
            </a:r>
          </a:p>
          <a:p>
            <a:pPr marL="457200" indent="-457200">
              <a:buAutoNum type="arabicParenR"/>
            </a:pPr>
            <a:r>
              <a:rPr lang="en-CA" dirty="0"/>
              <a:t>Toulmin Structure/Indirect Approach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F1D997B-0222-415F-A2BF-F8796A23C4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79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ADAE5-7E64-4DF5-B0B8-687F9C89C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920422"/>
          </a:xfrm>
        </p:spPr>
        <p:txBody>
          <a:bodyPr/>
          <a:lstStyle/>
          <a:p>
            <a:r>
              <a:rPr lang="en-CA" dirty="0"/>
              <a:t>Direct Approach vs. Indirect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9FE8E-FBC2-49AA-AD5C-026CA0C33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405054"/>
            <a:ext cx="10058400" cy="4767146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The “approach” is all about your Topic Sentence.</a:t>
            </a:r>
          </a:p>
          <a:p>
            <a:pPr marL="617220" lvl="1" indent="-342900">
              <a:buFont typeface="Arial" panose="020B0604020202020204" pitchFamily="34" charset="0"/>
              <a:buChar char="•"/>
            </a:pPr>
            <a:r>
              <a:rPr lang="en-CA" dirty="0"/>
              <a:t>“Topic Sentence” = A sentence at the very beginning of the paragraph that lets your reader know the specific topic of the paragraph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 the Direct Approach, the writer uses the Topic Sentence to clearly state the Claim</a:t>
            </a:r>
          </a:p>
          <a:p>
            <a:pPr marL="617220" lvl="1" indent="-342900">
              <a:buFont typeface="Arial" panose="020B0604020202020204" pitchFamily="34" charset="0"/>
              <a:buChar char="•"/>
            </a:pPr>
            <a:r>
              <a:rPr lang="en-CA" dirty="0"/>
              <a:t>It is “Direct” because the point you are trying to prove (your claim) appears at the very beginning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 the Indirect Approach, the writer only uses the topic sentence to indicate the specific topic, but holds back the real claim until the concluding sentence</a:t>
            </a:r>
          </a:p>
          <a:p>
            <a:pPr marL="617220" lvl="1" indent="-342900">
              <a:buFont typeface="Arial" panose="020B0604020202020204" pitchFamily="34" charset="0"/>
              <a:buChar char="•"/>
            </a:pPr>
            <a:r>
              <a:rPr lang="en-CA" dirty="0"/>
              <a:t>It is “Indirect” because you do not indicate the your claim until the end</a:t>
            </a:r>
          </a:p>
          <a:p>
            <a:endParaRPr lang="en-CA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EEE069D-E020-46B6-8388-BB0C77307E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552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5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Persuasive Paragraph #1 – </a:t>
            </a:r>
            <a:br>
              <a:rPr lang="en-US" dirty="0"/>
            </a:br>
            <a:r>
              <a:rPr lang="en-US" dirty="0"/>
              <a:t>Simple Structure/Direct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2121408"/>
            <a:ext cx="10058400" cy="223469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Topic Sentence </a:t>
            </a:r>
            <a:r>
              <a:rPr lang="en-US" dirty="0"/>
              <a:t>– Clearly states </a:t>
            </a:r>
            <a:r>
              <a:rPr lang="en-US" b="1" dirty="0"/>
              <a:t>claim</a:t>
            </a:r>
          </a:p>
          <a:p>
            <a:pPr marL="457200" indent="-457200">
              <a:buFont typeface="+mj-lt"/>
              <a:buAutoNum type="arabicPeriod"/>
            </a:pPr>
            <a:endParaRPr lang="en-US" b="1" dirty="0"/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Body of paragraph – </a:t>
            </a:r>
            <a:r>
              <a:rPr lang="en-US" dirty="0"/>
              <a:t>Explains the support in logical order</a:t>
            </a:r>
          </a:p>
          <a:p>
            <a:pPr marL="457200" indent="-457200">
              <a:buFont typeface="+mj-lt"/>
              <a:buAutoNum type="arabicPeriod"/>
            </a:pPr>
            <a:endParaRPr lang="en-US" b="1" dirty="0"/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Concluding Sentence – </a:t>
            </a:r>
            <a:r>
              <a:rPr lang="en-US" dirty="0"/>
              <a:t>Restates the claim in different words</a:t>
            </a:r>
            <a:endParaRPr lang="en-US" b="1" dirty="0"/>
          </a:p>
          <a:p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375556" y="4639128"/>
            <a:ext cx="10548257" cy="1200329"/>
          </a:xfrm>
          <a:prstGeom prst="rect">
            <a:avLst/>
          </a:prstGeom>
          <a:gradFill>
            <a:gsLst>
              <a:gs pos="47000">
                <a:srgbClr val="00B050"/>
              </a:gs>
              <a:gs pos="49000">
                <a:schemeClr val="accent2"/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US" b="1" dirty="0"/>
              <a:t>Advantages: </a:t>
            </a:r>
            <a:r>
              <a:rPr lang="en-US" dirty="0"/>
              <a:t>Simple, clear, and easy to write; works well as part of a larger essay</a:t>
            </a:r>
          </a:p>
          <a:p>
            <a:endParaRPr lang="en-US" dirty="0"/>
          </a:p>
          <a:p>
            <a:r>
              <a:rPr lang="en-US" b="1" dirty="0">
                <a:solidFill>
                  <a:schemeClr val="bg1"/>
                </a:solidFill>
              </a:rPr>
              <a:t>Disadvantages: If your claim is very controversial, there’s a chance your reader may have a strong reaction before you even have a chance to give your support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5509409-1D0B-4FBF-881C-B874326006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705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9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082911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Persuasive Paragraph # 2—</a:t>
            </a:r>
            <a:br>
              <a:rPr lang="en-US" sz="4400" dirty="0"/>
            </a:br>
            <a:r>
              <a:rPr lang="en-US" sz="4400" dirty="0"/>
              <a:t>Simple Structure/ indirect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567544"/>
            <a:ext cx="10058400" cy="3194956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Topic Sentence </a:t>
            </a:r>
            <a:r>
              <a:rPr lang="en-US" dirty="0"/>
              <a:t>– Indicates the topic of the claim, but without actually stating the claim</a:t>
            </a:r>
          </a:p>
          <a:p>
            <a:pPr lvl="1"/>
            <a:r>
              <a:rPr lang="en-US" dirty="0"/>
              <a:t>Could be a rhetorical question (</a:t>
            </a:r>
            <a:r>
              <a:rPr lang="en-US" sz="1600" dirty="0"/>
              <a:t>“How will </a:t>
            </a:r>
            <a:r>
              <a:rPr lang="en-US" sz="1600" dirty="0" err="1"/>
              <a:t>NeuraLink</a:t>
            </a:r>
            <a:r>
              <a:rPr lang="en-US" sz="1600" dirty="0"/>
              <a:t> impact information privacy?”)</a:t>
            </a:r>
          </a:p>
          <a:p>
            <a:pPr lvl="1"/>
            <a:r>
              <a:rPr lang="en-US" dirty="0"/>
              <a:t>Could be a “soft” claim (</a:t>
            </a:r>
            <a:r>
              <a:rPr lang="en-US" sz="1600" dirty="0"/>
              <a:t>The development of technologies such as </a:t>
            </a:r>
            <a:r>
              <a:rPr lang="en-US" sz="1600" dirty="0" err="1"/>
              <a:t>NeuraLink</a:t>
            </a:r>
            <a:r>
              <a:rPr lang="en-US" sz="1600" dirty="0"/>
              <a:t> has raised some concerns about information privacy</a:t>
            </a:r>
            <a:r>
              <a:rPr lang="en-US" dirty="0"/>
              <a:t>). </a:t>
            </a:r>
          </a:p>
          <a:p>
            <a:pPr lvl="1"/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Body of Paragraph – </a:t>
            </a:r>
            <a:r>
              <a:rPr lang="en-US" dirty="0"/>
              <a:t>Clearly explains support, starting with the most “neutral” and moving toward the most “argumentative”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Concluding Sentence– </a:t>
            </a:r>
            <a:r>
              <a:rPr lang="en-US" dirty="0"/>
              <a:t>Clearly and directly states the REAL claim</a:t>
            </a:r>
            <a:endParaRPr lang="en-US" b="1" dirty="0"/>
          </a:p>
          <a:p>
            <a:pPr marL="617220" lvl="1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7677" y="4681075"/>
            <a:ext cx="10740571" cy="1477328"/>
          </a:xfrm>
          <a:prstGeom prst="rect">
            <a:avLst/>
          </a:prstGeom>
          <a:gradFill>
            <a:gsLst>
              <a:gs pos="35000">
                <a:srgbClr val="00B050"/>
              </a:gs>
              <a:gs pos="38000">
                <a:schemeClr val="accent2"/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US" b="1" dirty="0"/>
              <a:t>Advantages: </a:t>
            </a:r>
            <a:r>
              <a:rPr lang="en-US" dirty="0"/>
              <a:t>Helpful if audience will be very resistant to the claim</a:t>
            </a:r>
          </a:p>
          <a:p>
            <a:endParaRPr lang="en-US" dirty="0"/>
          </a:p>
          <a:p>
            <a:r>
              <a:rPr lang="en-US" b="1" dirty="0">
                <a:solidFill>
                  <a:schemeClr val="bg1"/>
                </a:solidFill>
              </a:rPr>
              <a:t>Disadvantages: </a:t>
            </a:r>
            <a:r>
              <a:rPr lang="en-US" dirty="0">
                <a:solidFill>
                  <a:schemeClr val="bg1"/>
                </a:solidFill>
              </a:rPr>
              <a:t>If written poorly, it can confuse the reader</a:t>
            </a:r>
          </a:p>
          <a:p>
            <a:r>
              <a:rPr lang="en-US" dirty="0">
                <a:solidFill>
                  <a:schemeClr val="bg1"/>
                </a:solidFill>
              </a:rPr>
              <a:t>In an essay context, it doesn’t provide the same level of clear organization</a:t>
            </a:r>
          </a:p>
          <a:p>
            <a:r>
              <a:rPr lang="en-US" dirty="0">
                <a:solidFill>
                  <a:schemeClr val="bg1"/>
                </a:solidFill>
              </a:rPr>
              <a:t>Doesn’t work as a first body paragraph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7677" y="6273800"/>
            <a:ext cx="10390088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My advice: </a:t>
            </a:r>
            <a:r>
              <a:rPr lang="en-US" i="1" dirty="0"/>
              <a:t>Only </a:t>
            </a:r>
            <a:r>
              <a:rPr lang="en-US" dirty="0"/>
              <a:t>use the Indirect Paragraph structure if you are sure it will benefit your argument. 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2908150-2AD5-4305-AD90-EE41000256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26755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90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0777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45A57720-D17F-4E2A-B7AE-D1A3817A37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Toulmin Model </a:t>
            </a:r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46C8D83A-B2CE-4345-9A87-1C5774C4E7E2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1258957" y="1981200"/>
            <a:ext cx="6228521" cy="4114800"/>
          </a:xfrm>
        </p:spPr>
        <p:txBody>
          <a:bodyPr/>
          <a:lstStyle/>
          <a:p>
            <a:r>
              <a:rPr lang="en-US" altLang="en-US" b="1" dirty="0"/>
              <a:t>Stephen Toulmin </a:t>
            </a:r>
            <a:r>
              <a:rPr lang="en-US" altLang="en-US" dirty="0"/>
              <a:t>(1922-2009)</a:t>
            </a:r>
          </a:p>
          <a:p>
            <a:pPr lvl="1"/>
            <a:r>
              <a:rPr lang="en-US" altLang="en-US" dirty="0"/>
              <a:t>British philosopher of rhetoric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The Toulmin Model expands on the Simple Structure</a:t>
            </a:r>
          </a:p>
          <a:p>
            <a:endParaRPr lang="en-US" altLang="en-US" dirty="0"/>
          </a:p>
          <a:p>
            <a:r>
              <a:rPr lang="en-US" altLang="en-US" dirty="0"/>
              <a:t>New Terms for the Toulmin Model:</a:t>
            </a:r>
          </a:p>
          <a:p>
            <a:pPr lvl="1"/>
            <a:r>
              <a:rPr lang="en-US" altLang="en-US" dirty="0"/>
              <a:t>Grounds</a:t>
            </a:r>
          </a:p>
          <a:p>
            <a:pPr lvl="1"/>
            <a:r>
              <a:rPr lang="en-US" altLang="en-US" dirty="0"/>
              <a:t>Warrants </a:t>
            </a:r>
          </a:p>
          <a:p>
            <a:endParaRPr lang="en-US" altLang="en-US" dirty="0"/>
          </a:p>
        </p:txBody>
      </p:sp>
      <p:pic>
        <p:nvPicPr>
          <p:cNvPr id="4100" name="Picture 12" descr="TOULMIN">
            <a:extLst>
              <a:ext uri="{FF2B5EF4-FFF2-40B4-BE49-F238E27FC236}">
                <a16:creationId xmlns:a16="http://schemas.microsoft.com/office/drawing/2014/main" id="{9B97E1B0-A03B-404E-A3CE-5EAFF499D4B4}"/>
              </a:ext>
            </a:extLst>
          </p:cNvPr>
          <p:cNvPicPr>
            <a:picLocks noGrp="1" noChangeAspect="1" noChangeArrowheads="1"/>
          </p:cNvPicPr>
          <p:nvPr>
            <p:ph type="clipArt" sz="half" idx="1"/>
          </p:nvPr>
        </p:nvPicPr>
        <p:blipFill>
          <a:blip r:embed="rId5">
            <a:lum bright="18000" contrast="-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63"/>
          <a:stretch>
            <a:fillRect/>
          </a:stretch>
        </p:blipFill>
        <p:spPr bwMode="auto">
          <a:xfrm>
            <a:off x="7150406" y="1414672"/>
            <a:ext cx="4378986" cy="4350024"/>
          </a:xfrm>
          <a:noFill/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392252D-DC4E-4E7D-93C1-A0F6FEABB8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697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2" presetClass="entr" presetSubtype="2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1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1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500"/>
                            </p:stCondLst>
                            <p:childTnLst>
                              <p:par>
                                <p:cTn id="24" presetID="2" presetClass="entr" presetSubtype="2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1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1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1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" dur="557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122" grpId="0" autoUpdateAnimBg="0"/>
      <p:bldP spid="5124" grpId="0" build="p" autoUpdateAnimBg="0" advAuto="100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5CD54-B8C7-4A60-800E-FD18E5139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Argumentation Paragraph</a:t>
            </a:r>
            <a:br>
              <a:rPr lang="en-CA" dirty="0"/>
            </a:br>
            <a:r>
              <a:rPr lang="en-CA" dirty="0"/>
              <a:t>	Classical vs. Toulmin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F0938-89CF-4985-9FCD-3C64D6E0C9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CA" sz="3200" u="sng" dirty="0"/>
              <a:t>Simple Structure</a:t>
            </a:r>
          </a:p>
          <a:p>
            <a:pPr marL="457200" indent="-457200">
              <a:buFont typeface="+mj-lt"/>
              <a:buAutoNum type="arabicPeriod"/>
            </a:pPr>
            <a:r>
              <a:rPr lang="en-CA" sz="2800" dirty="0"/>
              <a:t>Topic Sentence</a:t>
            </a:r>
          </a:p>
          <a:p>
            <a:pPr marL="457200" indent="-457200">
              <a:buFont typeface="+mj-lt"/>
              <a:buAutoNum type="arabicPeriod"/>
            </a:pPr>
            <a:r>
              <a:rPr lang="en-CA" sz="2800" dirty="0"/>
              <a:t>Support</a:t>
            </a:r>
          </a:p>
          <a:p>
            <a:pPr marL="457200" indent="-457200">
              <a:buFont typeface="+mj-lt"/>
              <a:buAutoNum type="arabicPeriod"/>
            </a:pPr>
            <a:r>
              <a:rPr lang="en-CA" sz="2800" dirty="0"/>
              <a:t>Concluding Sentence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8A1522-C7DD-49CD-B8D4-65507F198F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CA" sz="3200" u="sng" dirty="0"/>
              <a:t>Toulmin Model</a:t>
            </a:r>
          </a:p>
          <a:p>
            <a:pPr marL="457200" indent="-457200">
              <a:buAutoNum type="arabicPeriod"/>
            </a:pPr>
            <a:r>
              <a:rPr lang="en-CA" sz="2800" dirty="0"/>
              <a:t>Topic Sentence</a:t>
            </a:r>
          </a:p>
          <a:p>
            <a:pPr marL="457200" indent="-457200">
              <a:buAutoNum type="arabicPeriod"/>
            </a:pPr>
            <a:r>
              <a:rPr lang="en-CA" sz="2800" dirty="0"/>
              <a:t>Grounds (data – Logos-based)</a:t>
            </a:r>
          </a:p>
          <a:p>
            <a:pPr marL="457200" indent="-457200">
              <a:buAutoNum type="arabicPeriod"/>
            </a:pPr>
            <a:r>
              <a:rPr lang="en-CA" sz="2800" dirty="0"/>
              <a:t>Warrant (defense of data)</a:t>
            </a:r>
          </a:p>
          <a:p>
            <a:pPr marL="457200" indent="-457200">
              <a:buAutoNum type="arabicPeriod"/>
            </a:pPr>
            <a:r>
              <a:rPr lang="en-CA" sz="2800" dirty="0"/>
              <a:t>Concluding Sentence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3769D06-5246-4E16-8DAD-3C986E0775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2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3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4084297-DFAD-4EA9-940E-4FE30B5B7043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0096DAC-6C74-4E15-9FAF-1EA8F387132A}"/>
              </a:ext>
            </a:extLst>
          </p:cNvPr>
          <p:cNvSpPr txBox="1"/>
          <p:nvPr/>
        </p:nvSpPr>
        <p:spPr>
          <a:xfrm rot="16200000">
            <a:off x="-690608" y="3001463"/>
            <a:ext cx="49376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5400" dirty="0"/>
              <a:t>Toulmin Model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426E455-84E9-450D-95DD-20B84F8330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7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343</TotalTime>
  <Words>1128</Words>
  <Application>Microsoft Office PowerPoint</Application>
  <PresentationFormat>Widescreen</PresentationFormat>
  <Paragraphs>144</Paragraphs>
  <Slides>15</Slides>
  <Notes>1</Notes>
  <HiddenSlides>0</HiddenSlides>
  <MMClips>13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Georgia</vt:lpstr>
      <vt:lpstr>Rockwell</vt:lpstr>
      <vt:lpstr>Rockwell Condensed</vt:lpstr>
      <vt:lpstr>Times New Roman</vt:lpstr>
      <vt:lpstr>Wingdings</vt:lpstr>
      <vt:lpstr>Wood Type</vt:lpstr>
      <vt:lpstr>Writing a Persuasive Paragraph</vt:lpstr>
      <vt:lpstr>Terms</vt:lpstr>
      <vt:lpstr>4 Paragraph Organization</vt:lpstr>
      <vt:lpstr>Direct Approach vs. Indirect Approach</vt:lpstr>
      <vt:lpstr>Persuasive Paragraph #1 –  Simple Structure/Direct Approach</vt:lpstr>
      <vt:lpstr>Persuasive Paragraph # 2— Simple Structure/ indirect Approach</vt:lpstr>
      <vt:lpstr>Toulmin Model </vt:lpstr>
      <vt:lpstr>Argumentation Paragraph  Classical vs. Toulmin Models</vt:lpstr>
      <vt:lpstr>PowerPoint Presentation</vt:lpstr>
      <vt:lpstr>Grounds (Data)</vt:lpstr>
      <vt:lpstr>PowerPoint Presentation</vt:lpstr>
      <vt:lpstr>Warrants</vt:lpstr>
      <vt:lpstr>Toulmin Model – Argumentation paragraph structure</vt:lpstr>
      <vt:lpstr>The Toulmin Model</vt:lpstr>
      <vt:lpstr>Qualities of a strong paragraph </vt:lpstr>
    </vt:vector>
  </TitlesOfParts>
  <Company>George Brown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a Persuasive Paragraph</dc:title>
  <dc:creator>Nicholas McArthur</dc:creator>
  <cp:lastModifiedBy>User</cp:lastModifiedBy>
  <cp:revision>9</cp:revision>
  <dcterms:created xsi:type="dcterms:W3CDTF">2019-09-11T16:06:41Z</dcterms:created>
  <dcterms:modified xsi:type="dcterms:W3CDTF">2020-09-16T18:20:41Z</dcterms:modified>
</cp:coreProperties>
</file>

<file path=docProps/thumbnail.jpeg>
</file>